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87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IBM Plex Serif" panose="020B060402020202020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Times" panose="02020603050405020304" pitchFamily="18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d8649701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g5d864970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248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7953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8863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imple">
  <p:cSld name="Titre simp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524000" y="1748868"/>
            <a:ext cx="9144000" cy="3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ftr" idx="11"/>
          </p:nvPr>
        </p:nvSpPr>
        <p:spPr>
          <a:xfrm>
            <a:off x="3396688" y="6356350"/>
            <a:ext cx="5398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10023676" y="6356350"/>
            <a:ext cx="133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 rtl="0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 rtl="0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 rtl="0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 rtl="0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 rtl="0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 rtl="0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 rtl="0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 rtl="0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2">
            <a:alphaModFix/>
          </a:blip>
          <a:srcRect r="86220"/>
          <a:stretch/>
        </p:blipFill>
        <p:spPr>
          <a:xfrm>
            <a:off x="5974155" y="400351"/>
            <a:ext cx="250039" cy="260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merciements">
  <p:cSld name="Remerciements">
    <p:bg>
      <p:bgPr>
        <a:solidFill>
          <a:srgbClr val="091E3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7826117" y="1326449"/>
            <a:ext cx="3595200" cy="22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2600"/>
              <a:buFont typeface="Arial"/>
              <a:buNone/>
            </a:pPr>
            <a:endParaRPr sz="3466" b="0" i="0" u="none" strike="noStrike" cap="none">
              <a:solidFill>
                <a:srgbClr val="091E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6267" y="1235500"/>
            <a:ext cx="1299467" cy="139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imple">
  <p:cSld name="Titre simp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1524000" y="1748868"/>
            <a:ext cx="9144000" cy="318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396688" y="6356350"/>
            <a:ext cx="5398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0023676" y="6356350"/>
            <a:ext cx="1330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r="86221"/>
          <a:stretch/>
        </p:blipFill>
        <p:spPr>
          <a:xfrm>
            <a:off x="5974155" y="400351"/>
            <a:ext cx="250039" cy="260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merciements">
  <p:cSld name="Remerciements">
    <p:bg>
      <p:bgPr>
        <a:solidFill>
          <a:srgbClr val="091E3F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826117" y="1326449"/>
            <a:ext cx="3595200" cy="2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2600"/>
              <a:buFont typeface="Arial"/>
              <a:buNone/>
            </a:pPr>
            <a:endParaRPr sz="3466" b="0" i="0" u="none" strike="noStrike" cap="none">
              <a:solidFill>
                <a:srgbClr val="091E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46267" y="1235500"/>
            <a:ext cx="1299467" cy="1395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sendinblue.com/doc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9.png"/><Relationship Id="rId10" Type="http://schemas.openxmlformats.org/officeDocument/2006/relationships/image" Target="../media/image14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sendinblue.com/features/email-marketing/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www.sendinblue.com/features/chat/" TargetMode="External"/><Relationship Id="rId4" Type="http://schemas.openxmlformats.org/officeDocument/2006/relationships/hyperlink" Target="https://www.sendinblue.com/features/sms-market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 descr="A picture containing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7707" y="3420492"/>
            <a:ext cx="3756585" cy="79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7769" y="1467299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74292" y="1220417"/>
            <a:ext cx="949501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83625" y="6020051"/>
            <a:ext cx="1457325" cy="85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9327" y="1981649"/>
            <a:ext cx="1004645" cy="110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1256" y="601154"/>
            <a:ext cx="1111325" cy="12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81649" y="5323941"/>
            <a:ext cx="1612654" cy="139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70880" y="5500949"/>
            <a:ext cx="1148128" cy="103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/>
          <p:nvPr/>
        </p:nvSpPr>
        <p:spPr>
          <a:xfrm>
            <a:off x="1149469" y="1776975"/>
            <a:ext cx="3473524" cy="128167"/>
          </a:xfrm>
          <a:prstGeom prst="rect">
            <a:avLst/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38" descr="https://mk0sibcorpsiten6p6bw.kinstacdn.com/wp-content/uploads/2019/04/Personalize@2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9469" y="1886401"/>
            <a:ext cx="3889061" cy="391606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8" descr="marketing automation feature"/>
          <p:cNvSpPr/>
          <p:nvPr/>
        </p:nvSpPr>
        <p:spPr>
          <a:xfrm>
            <a:off x="148624" y="244716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4720281" y="4032881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91E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     </a:t>
            </a:r>
            <a:endParaRPr sz="280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91E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6681601" y="2593533"/>
            <a:ext cx="4260985" cy="102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Save time and boost performance by automating your segmentation and marketing messages.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      </a:t>
            </a: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6681600" y="2206650"/>
            <a:ext cx="28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Marketing Automation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6695048" y="3827967"/>
            <a:ext cx="4347483" cy="70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Get more engagement by sending your marketing messages to a more targeted audience.</a:t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6695050" y="3458625"/>
            <a:ext cx="191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Segmentation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6728976" y="5098238"/>
            <a:ext cx="4452516" cy="70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Step up the design, engagement, and deliverability of your transactional email messages.</a:t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6698073" y="4685775"/>
            <a:ext cx="247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Transaction Email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93" name="Google Shape;393;p38"/>
          <p:cNvSpPr/>
          <p:nvPr/>
        </p:nvSpPr>
        <p:spPr>
          <a:xfrm rot="5400000">
            <a:off x="-870308" y="3657792"/>
            <a:ext cx="3916070" cy="154438"/>
          </a:xfrm>
          <a:prstGeom prst="rect">
            <a:avLst/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8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395" name="Google Shape;395;p38"/>
          <p:cNvSpPr/>
          <p:nvPr/>
        </p:nvSpPr>
        <p:spPr>
          <a:xfrm>
            <a:off x="6567615" y="1547081"/>
            <a:ext cx="1631778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PERSONALIZE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6" name="Google Shape;39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315105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497725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4736157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10</a:t>
            </a:fld>
            <a:endParaRPr sz="1000"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/>
          <p:nvPr/>
        </p:nvSpPr>
        <p:spPr>
          <a:xfrm>
            <a:off x="1222739" y="1485743"/>
            <a:ext cx="3630179" cy="4386376"/>
          </a:xfrm>
          <a:prstGeom prst="rect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39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0783" y="1655806"/>
            <a:ext cx="3849691" cy="4386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9"/>
          <p:cNvSpPr/>
          <p:nvPr/>
        </p:nvSpPr>
        <p:spPr>
          <a:xfrm>
            <a:off x="6096010" y="2415377"/>
            <a:ext cx="1873500" cy="448500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PERSONALIZE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5986385" y="2998254"/>
            <a:ext cx="60549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400"/>
              <a:buFont typeface="Arial"/>
              <a:buNone/>
            </a:pPr>
            <a:r>
              <a:rPr lang="fr-FR" sz="44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Workflows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09" name="Google Shape;409;p39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410" name="Google Shape;41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11</a:t>
            </a:fld>
            <a:endParaRPr sz="1000"/>
          </a:p>
        </p:txBody>
      </p:sp>
      <p:sp>
        <p:nvSpPr>
          <p:cNvPr id="411" name="Google Shape;411;p39"/>
          <p:cNvSpPr/>
          <p:nvPr/>
        </p:nvSpPr>
        <p:spPr>
          <a:xfrm>
            <a:off x="6572498" y="3991225"/>
            <a:ext cx="203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Arial"/>
                <a:ea typeface="Arial"/>
                <a:cs typeface="Arial"/>
                <a:sym typeface="Arial"/>
              </a:rPr>
              <a:t>Build your own</a:t>
            </a:r>
            <a:endParaRPr sz="1800" b="1">
              <a:solidFill>
                <a:srgbClr val="091E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6572498" y="4562600"/>
            <a:ext cx="267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Arial"/>
                <a:ea typeface="Arial"/>
                <a:cs typeface="Arial"/>
                <a:sym typeface="Arial"/>
              </a:rPr>
              <a:t>Pick from the library</a:t>
            </a:r>
            <a:endParaRPr sz="1800" b="1">
              <a:solidFill>
                <a:srgbClr val="091E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991232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456260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300" y="1863524"/>
            <a:ext cx="3806033" cy="380603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4894581" y="2218227"/>
            <a:ext cx="2997797" cy="12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031B4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CRM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Build stronger relationships by keeping track of all your customer details in one place.</a:t>
            </a:r>
            <a:endParaRPr/>
          </a:p>
        </p:txBody>
      </p:sp>
      <p:sp>
        <p:nvSpPr>
          <p:cNvPr id="422" name="Google Shape;422;p40"/>
          <p:cNvSpPr/>
          <p:nvPr/>
        </p:nvSpPr>
        <p:spPr>
          <a:xfrm>
            <a:off x="8694123" y="2216713"/>
            <a:ext cx="2793402" cy="12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031B4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Landing Pages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Create a more targeted visitor experience with dedicated pages for each of your campaigns.</a:t>
            </a:r>
            <a:endParaRPr/>
          </a:p>
        </p:txBody>
      </p:sp>
      <p:sp>
        <p:nvSpPr>
          <p:cNvPr id="423" name="Google Shape;423;p40"/>
          <p:cNvSpPr/>
          <p:nvPr/>
        </p:nvSpPr>
        <p:spPr>
          <a:xfrm>
            <a:off x="4894581" y="3889908"/>
            <a:ext cx="2857948" cy="12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031B4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Signup Forms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Grow your email contact list with custom forms that you can integrate in your website.</a:t>
            </a:r>
            <a:endParaRPr/>
          </a:p>
        </p:txBody>
      </p:sp>
      <p:sp>
        <p:nvSpPr>
          <p:cNvPr id="424" name="Google Shape;424;p40"/>
          <p:cNvSpPr/>
          <p:nvPr/>
        </p:nvSpPr>
        <p:spPr>
          <a:xfrm>
            <a:off x="8588193" y="3853486"/>
            <a:ext cx="3148405" cy="12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Facebook Ads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Launch Facebook ads from your account to retarget contacts or reach new audiences based on your contact lists.</a:t>
            </a:r>
            <a:endParaRPr/>
          </a:p>
        </p:txBody>
      </p:sp>
      <p:sp>
        <p:nvSpPr>
          <p:cNvPr id="425" name="Google Shape;425;p40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426" name="Google Shape;426;p40"/>
          <p:cNvSpPr/>
          <p:nvPr/>
        </p:nvSpPr>
        <p:spPr>
          <a:xfrm>
            <a:off x="5280111" y="1066442"/>
            <a:ext cx="1631778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CONVERT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2932" y="2349793"/>
            <a:ext cx="318495" cy="25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7585" y="2316042"/>
            <a:ext cx="382194" cy="30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00880" y="3956548"/>
            <a:ext cx="382194" cy="31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73777" y="3908564"/>
            <a:ext cx="314416" cy="31441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12</a:t>
            </a:fld>
            <a:endParaRPr sz="1000"/>
          </a:p>
        </p:txBody>
      </p:sp>
      <p:pic>
        <p:nvPicPr>
          <p:cNvPr id="432" name="Google Shape;432;p40" descr="A picture containing clipar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r="85435" b="28861"/>
          <a:stretch/>
        </p:blipFill>
        <p:spPr>
          <a:xfrm>
            <a:off x="5986371" y="463950"/>
            <a:ext cx="244251" cy="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438" name="Google Shape;438;p41"/>
          <p:cNvSpPr/>
          <p:nvPr/>
        </p:nvSpPr>
        <p:spPr>
          <a:xfrm>
            <a:off x="2792309" y="2530434"/>
            <a:ext cx="2711069" cy="8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Follow your email performance and learn what works with detailed statistics for each campaign.</a:t>
            </a:r>
            <a:endParaRPr/>
          </a:p>
        </p:txBody>
      </p:sp>
      <p:sp>
        <p:nvSpPr>
          <p:cNvPr id="439" name="Google Shape;439;p41"/>
          <p:cNvSpPr/>
          <p:nvPr/>
        </p:nvSpPr>
        <p:spPr>
          <a:xfrm>
            <a:off x="2792299" y="2213875"/>
            <a:ext cx="327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Open &amp; Click-through Reports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40" name="Google Shape;440;p41"/>
          <p:cNvSpPr/>
          <p:nvPr/>
        </p:nvSpPr>
        <p:spPr>
          <a:xfrm>
            <a:off x="1298492" y="4337489"/>
            <a:ext cx="2711068" cy="8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Visualize how contacts read and engage with your emails to improve future campaign designs.</a:t>
            </a:r>
            <a:endParaRPr/>
          </a:p>
        </p:txBody>
      </p:sp>
      <p:sp>
        <p:nvSpPr>
          <p:cNvPr id="441" name="Google Shape;441;p41"/>
          <p:cNvSpPr/>
          <p:nvPr/>
        </p:nvSpPr>
        <p:spPr>
          <a:xfrm>
            <a:off x="1298503" y="3968150"/>
            <a:ext cx="217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Email Heat Map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6911889" y="2535166"/>
            <a:ext cx="2583158" cy="8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Boost performance by testing two ideas in your email and letting data choose the best one.</a:t>
            </a:r>
            <a:endParaRPr/>
          </a:p>
        </p:txBody>
      </p:sp>
      <p:sp>
        <p:nvSpPr>
          <p:cNvPr id="443" name="Google Shape;443;p41"/>
          <p:cNvSpPr/>
          <p:nvPr/>
        </p:nvSpPr>
        <p:spPr>
          <a:xfrm>
            <a:off x="6911866" y="2213875"/>
            <a:ext cx="217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A/B Testing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8563442" y="4344477"/>
            <a:ext cx="2711067" cy="8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Stay on top of performance as it happens and know about any issues as they happen.</a:t>
            </a:r>
            <a:endParaRPr/>
          </a:p>
        </p:txBody>
      </p:sp>
      <p:sp>
        <p:nvSpPr>
          <p:cNvPr id="445" name="Google Shape;445;p41"/>
          <p:cNvSpPr/>
          <p:nvPr/>
        </p:nvSpPr>
        <p:spPr>
          <a:xfrm>
            <a:off x="5143973" y="4344477"/>
            <a:ext cx="2888454" cy="8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Send at the perfect time with just one click using our machine learning-powered send time algorithm.</a:t>
            </a:r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5143975" y="4029700"/>
            <a:ext cx="288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Send Time Optimization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8527173" y="4018725"/>
            <a:ext cx="251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Real-time Statistics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448" name="Google Shape;44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4715" y="2231015"/>
            <a:ext cx="407594" cy="26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0578" y="2178856"/>
            <a:ext cx="363144" cy="37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5950" y="3968157"/>
            <a:ext cx="338023" cy="39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88433" y="4052193"/>
            <a:ext cx="407594" cy="250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2647" y="3969718"/>
            <a:ext cx="375844" cy="30838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1"/>
          <p:cNvSpPr/>
          <p:nvPr/>
        </p:nvSpPr>
        <p:spPr>
          <a:xfrm>
            <a:off x="5280111" y="1066442"/>
            <a:ext cx="1631778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IMPROVE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13</a:t>
            </a:fld>
            <a:endParaRPr sz="1000"/>
          </a:p>
        </p:txBody>
      </p:sp>
      <p:pic>
        <p:nvPicPr>
          <p:cNvPr id="455" name="Google Shape;455;p41" descr="A picture containing clipar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r="85435" b="28861"/>
          <a:stretch/>
        </p:blipFill>
        <p:spPr>
          <a:xfrm>
            <a:off x="5986371" y="463950"/>
            <a:ext cx="244251" cy="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3617" y="1913238"/>
            <a:ext cx="3597876" cy="35978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2"/>
          <p:cNvSpPr/>
          <p:nvPr/>
        </p:nvSpPr>
        <p:spPr>
          <a:xfrm>
            <a:off x="6544620" y="1585335"/>
            <a:ext cx="1631778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INTEGRATE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42"/>
          <p:cNvSpPr/>
          <p:nvPr/>
        </p:nvSpPr>
        <p:spPr>
          <a:xfrm>
            <a:off x="6681601" y="2905780"/>
            <a:ext cx="45143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Integrate Sendinblue features into any tool or product, regardless of your technical setup.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42"/>
          <p:cNvSpPr/>
          <p:nvPr/>
        </p:nvSpPr>
        <p:spPr>
          <a:xfrm>
            <a:off x="6681600" y="2536450"/>
            <a:ext cx="77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API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6681601" y="4186359"/>
            <a:ext cx="4415481" cy="70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Get more from the tools you use by connecting them with Sendinblue.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6681600" y="3817020"/>
            <a:ext cx="132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Plugins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466" name="Google Shape;46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5579" y="2595207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9719" y="3841118"/>
            <a:ext cx="330200" cy="3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2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469" name="Google Shape;46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14</a:t>
            </a:fld>
            <a:endParaRPr sz="1000"/>
          </a:p>
        </p:txBody>
      </p:sp>
      <p:pic>
        <p:nvPicPr>
          <p:cNvPr id="470" name="Google Shape;470;p42" descr="A picture containing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85435" b="28861"/>
          <a:stretch/>
        </p:blipFill>
        <p:spPr>
          <a:xfrm>
            <a:off x="5986371" y="463950"/>
            <a:ext cx="244251" cy="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3"/>
          <p:cNvSpPr/>
          <p:nvPr/>
        </p:nvSpPr>
        <p:spPr>
          <a:xfrm>
            <a:off x="5839889" y="660843"/>
            <a:ext cx="6352111" cy="5310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6258" t="10363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3"/>
          <p:cNvSpPr txBox="1">
            <a:spLocks noGrp="1"/>
          </p:cNvSpPr>
          <p:nvPr>
            <p:ph type="sldNum" idx="12"/>
          </p:nvPr>
        </p:nvSpPr>
        <p:spPr>
          <a:xfrm>
            <a:off x="10023676" y="6356350"/>
            <a:ext cx="1330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fld>
            <a:endParaRPr sz="1000">
              <a:solidFill>
                <a:srgbClr val="52556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43"/>
          <p:cNvSpPr txBox="1"/>
          <p:nvPr/>
        </p:nvSpPr>
        <p:spPr>
          <a:xfrm>
            <a:off x="759055" y="2374758"/>
            <a:ext cx="5186194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41"/>
              </a:buClr>
              <a:buSzPts val="4400"/>
              <a:buFont typeface="Arial"/>
              <a:buNone/>
            </a:pPr>
            <a:r>
              <a:rPr lang="fr-FR" sz="4400" b="1">
                <a:solidFill>
                  <a:srgbClr val="031B4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Platform Tour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79" name="Google Shape;479;p43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Sendinblue •  sales@sendinblue.com </a:t>
            </a:r>
            <a:endParaRPr/>
          </a:p>
        </p:txBody>
      </p:sp>
      <p:sp>
        <p:nvSpPr>
          <p:cNvPr id="480" name="Google Shape;480;p43"/>
          <p:cNvSpPr/>
          <p:nvPr/>
        </p:nvSpPr>
        <p:spPr>
          <a:xfrm>
            <a:off x="759056" y="4422863"/>
            <a:ext cx="400418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i="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Take the stress out of your work day with a solution that’s built for you!</a:t>
            </a:r>
            <a:endParaRPr/>
          </a:p>
        </p:txBody>
      </p:sp>
      <p:sp>
        <p:nvSpPr>
          <p:cNvPr id="481" name="Google Shape;481;p43"/>
          <p:cNvSpPr txBox="1"/>
          <p:nvPr/>
        </p:nvSpPr>
        <p:spPr>
          <a:xfrm>
            <a:off x="759055" y="3624641"/>
            <a:ext cx="6926094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41"/>
              </a:buClr>
              <a:buSzPts val="2400"/>
              <a:buFont typeface="Open Sans"/>
              <a:buNone/>
            </a:pPr>
            <a:r>
              <a:rPr lang="fr-FR" sz="2400" b="1">
                <a:solidFill>
                  <a:srgbClr val="031B41"/>
                </a:solidFill>
                <a:latin typeface="Open Sans"/>
                <a:ea typeface="Open Sans"/>
                <a:cs typeface="Open Sans"/>
                <a:sym typeface="Open Sans"/>
              </a:rPr>
              <a:t>Ready to find your</a:t>
            </a:r>
            <a:br>
              <a:rPr lang="fr-FR" sz="2400" b="1">
                <a:solidFill>
                  <a:srgbClr val="031B4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fr-FR" sz="2400" b="1">
                <a:solidFill>
                  <a:srgbClr val="031B41"/>
                </a:solidFill>
                <a:latin typeface="Open Sans"/>
                <a:ea typeface="Open Sans"/>
                <a:cs typeface="Open Sans"/>
                <a:sym typeface="Open Sans"/>
              </a:rPr>
              <a:t>marketing zen?</a:t>
            </a:r>
            <a:endParaRPr/>
          </a:p>
        </p:txBody>
      </p:sp>
      <p:sp>
        <p:nvSpPr>
          <p:cNvPr id="482" name="Google Shape;482;p43"/>
          <p:cNvSpPr/>
          <p:nvPr/>
        </p:nvSpPr>
        <p:spPr>
          <a:xfrm>
            <a:off x="5575350" y="273500"/>
            <a:ext cx="1041300" cy="58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3" name="Google Shape;483;p43" descr="A picture containing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85435" b="28861"/>
          <a:stretch/>
        </p:blipFill>
        <p:spPr>
          <a:xfrm>
            <a:off x="5986371" y="463950"/>
            <a:ext cx="244251" cy="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/>
          <p:nvPr/>
        </p:nvSpPr>
        <p:spPr>
          <a:xfrm>
            <a:off x="567429" y="2432997"/>
            <a:ext cx="5917510" cy="3378034"/>
          </a:xfrm>
          <a:prstGeom prst="rect">
            <a:avLst/>
          </a:prstGeom>
          <a:solidFill>
            <a:srgbClr val="FED8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ç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4"/>
          <p:cNvSpPr/>
          <p:nvPr/>
        </p:nvSpPr>
        <p:spPr>
          <a:xfrm>
            <a:off x="4625460" y="982152"/>
            <a:ext cx="3019865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FEATURE l : CONTACT MANAGEMENT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44"/>
          <p:cNvSpPr txBox="1"/>
          <p:nvPr/>
        </p:nvSpPr>
        <p:spPr>
          <a:xfrm>
            <a:off x="7129152" y="2492250"/>
            <a:ext cx="2524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Organize your contacts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91" name="Google Shape;491;p44"/>
          <p:cNvSpPr txBox="1"/>
          <p:nvPr/>
        </p:nvSpPr>
        <p:spPr>
          <a:xfrm>
            <a:off x="7129151" y="2788289"/>
            <a:ext cx="4319898" cy="61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Create folders and lists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Create attributes and formulas</a:t>
            </a:r>
            <a:endParaRPr/>
          </a:p>
        </p:txBody>
      </p:sp>
      <p:sp>
        <p:nvSpPr>
          <p:cNvPr id="492" name="Google Shape;492;p44"/>
          <p:cNvSpPr/>
          <p:nvPr/>
        </p:nvSpPr>
        <p:spPr>
          <a:xfrm>
            <a:off x="6595399" y="2619287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7129152" y="3584450"/>
            <a:ext cx="274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Segment them effectively</a:t>
            </a:r>
            <a:endParaRPr sz="14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7157285" y="3880489"/>
            <a:ext cx="5034715" cy="61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Filter contacts based on contact information and behavior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Save filters for dynamic segmentation</a:t>
            </a: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6595399" y="3711487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7129150" y="4748248"/>
            <a:ext cx="212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Subscription forms</a:t>
            </a:r>
            <a:endParaRPr sz="14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97" name="Google Shape;497;p44"/>
          <p:cNvSpPr txBox="1"/>
          <p:nvPr/>
        </p:nvSpPr>
        <p:spPr>
          <a:xfrm>
            <a:off x="7129150" y="5100554"/>
            <a:ext cx="4369695" cy="8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Create forms easily to add in your website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Use plugins to automatically import contacts from your websites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44"/>
          <p:cNvSpPr/>
          <p:nvPr/>
        </p:nvSpPr>
        <p:spPr>
          <a:xfrm>
            <a:off x="6595399" y="4875284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4"/>
          <p:cNvSpPr txBox="1"/>
          <p:nvPr/>
        </p:nvSpPr>
        <p:spPr>
          <a:xfrm>
            <a:off x="3683121" y="1344533"/>
            <a:ext cx="6926094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000"/>
              <a:buFont typeface="Arial"/>
              <a:buNone/>
            </a:pPr>
            <a:r>
              <a:rPr lang="fr-FR" sz="4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Contacts Management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00" name="Google Shape;500;p44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501" name="Google Shape;50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16</a:t>
            </a:fld>
            <a:endParaRPr sz="1000"/>
          </a:p>
        </p:txBody>
      </p:sp>
      <p:pic>
        <p:nvPicPr>
          <p:cNvPr id="502" name="Google Shape;502;p44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155" y="2526996"/>
            <a:ext cx="5814934" cy="333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4" descr="A picture containing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85435" b="28861"/>
          <a:stretch/>
        </p:blipFill>
        <p:spPr>
          <a:xfrm>
            <a:off x="5986371" y="463950"/>
            <a:ext cx="244251" cy="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/>
          <p:nvPr/>
        </p:nvSpPr>
        <p:spPr>
          <a:xfrm>
            <a:off x="493964" y="2393832"/>
            <a:ext cx="4920922" cy="2601822"/>
          </a:xfrm>
          <a:prstGeom prst="rect">
            <a:avLst/>
          </a:prstGeom>
          <a:solidFill>
            <a:srgbClr val="FED8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5"/>
          <p:cNvSpPr txBox="1"/>
          <p:nvPr/>
        </p:nvSpPr>
        <p:spPr>
          <a:xfrm>
            <a:off x="7197304" y="4261171"/>
            <a:ext cx="247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Drag &amp; Drop Editor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10" name="Google Shape;510;p45"/>
          <p:cNvSpPr txBox="1"/>
          <p:nvPr/>
        </p:nvSpPr>
        <p:spPr>
          <a:xfrm>
            <a:off x="7197297" y="4557200"/>
            <a:ext cx="3808477" cy="117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Email builder without HTML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Drag and drop different elements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Pre-made templates for quick use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Responsive templates: Mobile friendly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6663545" y="4388198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5"/>
          <p:cNvSpPr txBox="1"/>
          <p:nvPr/>
        </p:nvSpPr>
        <p:spPr>
          <a:xfrm>
            <a:off x="7197302" y="2675150"/>
            <a:ext cx="338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Powerful template features</a:t>
            </a:r>
            <a:endParaRPr sz="14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13" name="Google Shape;513;p45"/>
          <p:cNvSpPr txBox="1"/>
          <p:nvPr/>
        </p:nvSpPr>
        <p:spPr>
          <a:xfrm>
            <a:off x="7197296" y="3013710"/>
            <a:ext cx="4319899" cy="8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Advanced content personnalisation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Send test emails or preview before sending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Manage campaign and transactional templates </a:t>
            </a:r>
            <a:endParaRPr/>
          </a:p>
        </p:txBody>
      </p:sp>
      <p:sp>
        <p:nvSpPr>
          <p:cNvPr id="514" name="Google Shape;514;p45"/>
          <p:cNvSpPr/>
          <p:nvPr/>
        </p:nvSpPr>
        <p:spPr>
          <a:xfrm>
            <a:off x="6663545" y="2788440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4057175" y="1380924"/>
            <a:ext cx="521273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000"/>
              <a:buFont typeface="Arial"/>
              <a:buNone/>
            </a:pPr>
            <a:r>
              <a:rPr lang="fr-FR" sz="4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Template Creator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16" name="Google Shape;516;p45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517" name="Google Shape;517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17</a:t>
            </a:fld>
            <a:endParaRPr sz="1000"/>
          </a:p>
        </p:txBody>
      </p:sp>
      <p:pic>
        <p:nvPicPr>
          <p:cNvPr id="518" name="Google Shape;51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586" y="2499254"/>
            <a:ext cx="4788300" cy="24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5" descr="A screenshot of a social media pos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8622" y="3764469"/>
            <a:ext cx="5172594" cy="246237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520" name="Google Shape;520;p45"/>
          <p:cNvSpPr/>
          <p:nvPr/>
        </p:nvSpPr>
        <p:spPr>
          <a:xfrm>
            <a:off x="4625460" y="982152"/>
            <a:ext cx="3019865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FEATURE Il : TEMPLATE CREATION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1" name="Google Shape;521;p45" descr="A picture containing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85435" b="28861"/>
          <a:stretch/>
        </p:blipFill>
        <p:spPr>
          <a:xfrm>
            <a:off x="5986371" y="463950"/>
            <a:ext cx="244251" cy="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"/>
          <p:cNvSpPr/>
          <p:nvPr/>
        </p:nvSpPr>
        <p:spPr>
          <a:xfrm>
            <a:off x="421667" y="2337612"/>
            <a:ext cx="5802527" cy="2877769"/>
          </a:xfrm>
          <a:prstGeom prst="rect">
            <a:avLst/>
          </a:prstGeom>
          <a:solidFill>
            <a:srgbClr val="008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6"/>
          <p:cNvSpPr/>
          <p:nvPr/>
        </p:nvSpPr>
        <p:spPr>
          <a:xfrm>
            <a:off x="3697327" y="1008946"/>
            <a:ext cx="4797344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FEATURE III: MULTI-CHANNEL MARKETING CAMPAIGNS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46"/>
          <p:cNvSpPr txBox="1"/>
          <p:nvPr/>
        </p:nvSpPr>
        <p:spPr>
          <a:xfrm>
            <a:off x="1837075" y="1293275"/>
            <a:ext cx="8705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3600"/>
              <a:buFont typeface="Arial"/>
              <a:buNone/>
            </a:pPr>
            <a:r>
              <a:rPr lang="fr-FR" sz="3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Multi-channel Marketing Campaigns</a:t>
            </a:r>
            <a:endParaRPr sz="3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29" name="Google Shape;529;p46"/>
          <p:cNvSpPr txBox="1"/>
          <p:nvPr/>
        </p:nvSpPr>
        <p:spPr>
          <a:xfrm>
            <a:off x="7381738" y="4408395"/>
            <a:ext cx="4810262" cy="148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Email or SMS campaigns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Program a campaign in a few minutes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Import HTML email template or use Drag &amp; Drop editor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Campaigns classification by tags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UTM personalization for Analytics tracking</a:t>
            </a:r>
            <a:endParaRPr/>
          </a:p>
        </p:txBody>
      </p:sp>
      <p:sp>
        <p:nvSpPr>
          <p:cNvPr id="530" name="Google Shape;530;p46"/>
          <p:cNvSpPr txBox="1"/>
          <p:nvPr/>
        </p:nvSpPr>
        <p:spPr>
          <a:xfrm>
            <a:off x="7169812" y="3334489"/>
            <a:ext cx="149762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Email Campaigns</a:t>
            </a:r>
            <a:endParaRPr sz="18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31" name="Google Shape;531;p46"/>
          <p:cNvSpPr txBox="1"/>
          <p:nvPr/>
        </p:nvSpPr>
        <p:spPr>
          <a:xfrm>
            <a:off x="9267670" y="3330422"/>
            <a:ext cx="15849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SMS Campaigns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32" name="Google Shape;532;p46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533" name="Google Shape;533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18</a:t>
            </a:fld>
            <a:endParaRPr sz="1000"/>
          </a:p>
        </p:txBody>
      </p:sp>
      <p:sp>
        <p:nvSpPr>
          <p:cNvPr id="534" name="Google Shape;534;p46"/>
          <p:cNvSpPr/>
          <p:nvPr/>
        </p:nvSpPr>
        <p:spPr>
          <a:xfrm>
            <a:off x="7169812" y="4782528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6"/>
          <p:cNvSpPr/>
          <p:nvPr/>
        </p:nvSpPr>
        <p:spPr>
          <a:xfrm>
            <a:off x="7169812" y="4492438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6"/>
          <p:cNvSpPr/>
          <p:nvPr/>
        </p:nvSpPr>
        <p:spPr>
          <a:xfrm>
            <a:off x="7169812" y="5045538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7169812" y="5343722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7169812" y="5621759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46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327" y="2432622"/>
            <a:ext cx="5671867" cy="27827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540" name="Google Shape;54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332" y="3485928"/>
            <a:ext cx="5456585" cy="2489119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541" name="Google Shape;541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95006" y="2729703"/>
            <a:ext cx="604786" cy="60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6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6229" y="2751553"/>
            <a:ext cx="604786" cy="60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6" descr="A picture containing clipa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r="85435" b="28861"/>
          <a:stretch/>
        </p:blipFill>
        <p:spPr>
          <a:xfrm>
            <a:off x="5986371" y="463950"/>
            <a:ext cx="244251" cy="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7"/>
          <p:cNvSpPr/>
          <p:nvPr/>
        </p:nvSpPr>
        <p:spPr>
          <a:xfrm>
            <a:off x="538534" y="2870648"/>
            <a:ext cx="5557466" cy="2588404"/>
          </a:xfrm>
          <a:prstGeom prst="rect">
            <a:avLst/>
          </a:prstGeom>
          <a:solidFill>
            <a:srgbClr val="008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7"/>
          <p:cNvSpPr/>
          <p:nvPr/>
        </p:nvSpPr>
        <p:spPr>
          <a:xfrm>
            <a:off x="4411159" y="1008946"/>
            <a:ext cx="3369679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FEATURE IV: MARKETING AUTOMATION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0" name="Google Shape;550;p47"/>
          <p:cNvSpPr txBox="1"/>
          <p:nvPr/>
        </p:nvSpPr>
        <p:spPr>
          <a:xfrm>
            <a:off x="2700578" y="1418961"/>
            <a:ext cx="679083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3200"/>
              <a:buFont typeface="Arial"/>
              <a:buNone/>
            </a:pPr>
            <a:r>
              <a:rPr lang="fr-FR" sz="32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Marketing Automation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51" name="Google Shape;551;p47"/>
          <p:cNvSpPr txBox="1"/>
          <p:nvPr/>
        </p:nvSpPr>
        <p:spPr>
          <a:xfrm>
            <a:off x="6659683" y="4401222"/>
            <a:ext cx="3901834" cy="144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Build advanced workflows easily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Pre-made or custom workflows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Large number of actions offered: Send email, SMS or both, allocate scoring for each contact for accurate segmentation</a:t>
            </a:r>
            <a:endParaRPr/>
          </a:p>
        </p:txBody>
      </p:sp>
      <p:sp>
        <p:nvSpPr>
          <p:cNvPr id="552" name="Google Shape;552;p47"/>
          <p:cNvSpPr txBox="1"/>
          <p:nvPr/>
        </p:nvSpPr>
        <p:spPr>
          <a:xfrm>
            <a:off x="6612971" y="2498500"/>
            <a:ext cx="305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Powerful website tracking </a:t>
            </a:r>
            <a:endParaRPr sz="14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53" name="Google Shape;553;p47"/>
          <p:cNvSpPr txBox="1"/>
          <p:nvPr/>
        </p:nvSpPr>
        <p:spPr>
          <a:xfrm>
            <a:off x="6612988" y="2822934"/>
            <a:ext cx="3948528" cy="8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Easily track all pageviews / events for identified users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Use pageviews and events as workflows triggers or conditions, and template variables.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47"/>
          <p:cNvSpPr txBox="1"/>
          <p:nvPr/>
        </p:nvSpPr>
        <p:spPr>
          <a:xfrm>
            <a:off x="6658014" y="4062672"/>
            <a:ext cx="3856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Workflow builder &amp; Segmentation</a:t>
            </a:r>
            <a:endParaRPr sz="14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556" name="Google Shape;556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19</a:t>
            </a:fld>
            <a:endParaRPr sz="1000"/>
          </a:p>
        </p:txBody>
      </p:sp>
      <p:sp>
        <p:nvSpPr>
          <p:cNvPr id="557" name="Google Shape;557;p47"/>
          <p:cNvSpPr/>
          <p:nvPr/>
        </p:nvSpPr>
        <p:spPr>
          <a:xfrm>
            <a:off x="6335601" y="4164001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7"/>
          <p:cNvSpPr/>
          <p:nvPr/>
        </p:nvSpPr>
        <p:spPr>
          <a:xfrm>
            <a:off x="6335601" y="2633495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p4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857" y="2979280"/>
            <a:ext cx="5398143" cy="247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7" descr="A picture containing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85435" b="28861"/>
          <a:stretch/>
        </p:blipFill>
        <p:spPr>
          <a:xfrm>
            <a:off x="5986371" y="463950"/>
            <a:ext cx="244251" cy="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2</a:t>
            </a:fld>
            <a:endParaRPr sz="1000"/>
          </a:p>
        </p:txBody>
      </p:sp>
      <p:sp>
        <p:nvSpPr>
          <p:cNvPr id="184" name="Google Shape;184;p30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185" name="Google Shape;185;p30"/>
          <p:cNvSpPr txBox="1"/>
          <p:nvPr/>
        </p:nvSpPr>
        <p:spPr>
          <a:xfrm>
            <a:off x="7487861" y="1964837"/>
            <a:ext cx="4000500" cy="3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 dirty="0" err="1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Sendinblue</a:t>
            </a:r>
            <a:r>
              <a:rPr lang="fr-FR" sz="2000" b="0" i="0" u="none" strike="noStrike" cap="none" dirty="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2000" b="0" i="0" u="none" strike="noStrike" cap="none" dirty="0" err="1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  <a:endParaRPr dirty="0"/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 dirty="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Value Propositions</a:t>
            </a:r>
            <a:endParaRPr dirty="0"/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 dirty="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Platform Tour</a:t>
            </a:r>
            <a:endParaRPr dirty="0"/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 dirty="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How </a:t>
            </a:r>
            <a:r>
              <a:rPr lang="fr-FR" sz="2000" b="0" i="0" u="none" strike="noStrike" cap="none" dirty="0" err="1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we</a:t>
            </a:r>
            <a:r>
              <a:rPr lang="fr-FR" sz="2000" b="0" i="0" u="none" strike="noStrike" cap="none" dirty="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 help </a:t>
            </a:r>
            <a:r>
              <a:rPr lang="fr-FR" sz="2000" b="0" i="0" u="none" strike="noStrike" cap="none" dirty="0" err="1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r>
              <a:rPr lang="fr-FR" sz="2000" b="0" i="0" u="none" strike="noStrike" cap="none" dirty="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 stand out?</a:t>
            </a:r>
            <a:endParaRPr dirty="0"/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 dirty="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Enterprise Plan</a:t>
            </a:r>
            <a:endParaRPr dirty="0"/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i="0" u="none" strike="noStrike" cap="none" dirty="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Our Happy </a:t>
            </a:r>
            <a:r>
              <a:rPr lang="fr-FR" sz="2000" b="0" i="0" u="none" strike="noStrike" cap="none" dirty="0" err="1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Customers</a:t>
            </a:r>
            <a:r>
              <a:rPr lang="fr-FR" sz="2000" b="0" i="0" u="none" strike="noStrike" cap="none" dirty="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!!</a:t>
            </a:r>
            <a:endParaRPr dirty="0"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2490" y="2297359"/>
            <a:ext cx="314624" cy="3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6804" y="2915436"/>
            <a:ext cx="314624" cy="3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6804" y="3499205"/>
            <a:ext cx="314624" cy="3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2509" y="4076752"/>
            <a:ext cx="314624" cy="3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6804" y="4654299"/>
            <a:ext cx="314624" cy="3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6804" y="5270565"/>
            <a:ext cx="314625" cy="3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/>
        </p:nvSpPr>
        <p:spPr>
          <a:xfrm>
            <a:off x="6062222" y="1253176"/>
            <a:ext cx="342588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000"/>
              <a:buFont typeface="Arial"/>
              <a:buNone/>
            </a:pPr>
            <a:r>
              <a:rPr lang="fr-FR" sz="4000" b="1" i="0" u="none" strike="noStrike" cap="none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Agenda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8064" y="2223814"/>
            <a:ext cx="4662643" cy="315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 descr="A picture containing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85435" b="28861"/>
          <a:stretch/>
        </p:blipFill>
        <p:spPr>
          <a:xfrm>
            <a:off x="6062221" y="420500"/>
            <a:ext cx="244251" cy="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8"/>
          <p:cNvSpPr/>
          <p:nvPr/>
        </p:nvSpPr>
        <p:spPr>
          <a:xfrm>
            <a:off x="367487" y="2522138"/>
            <a:ext cx="4920922" cy="2601822"/>
          </a:xfrm>
          <a:prstGeom prst="rect">
            <a:avLst/>
          </a:prstGeom>
          <a:solidFill>
            <a:srgbClr val="FED8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8"/>
          <p:cNvSpPr/>
          <p:nvPr/>
        </p:nvSpPr>
        <p:spPr>
          <a:xfrm>
            <a:off x="4411159" y="1008946"/>
            <a:ext cx="3369679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FEATURE V: TRANSACTIONAL EMAILS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48"/>
          <p:cNvSpPr txBox="1"/>
          <p:nvPr/>
        </p:nvSpPr>
        <p:spPr>
          <a:xfrm>
            <a:off x="2827948" y="1425553"/>
            <a:ext cx="679083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000"/>
              <a:buFont typeface="Arial"/>
              <a:buNone/>
            </a:pPr>
            <a:r>
              <a:rPr lang="fr-FR" sz="4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Transactional Emails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8610600" y="3362450"/>
            <a:ext cx="350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Real time data every second 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8818152" y="3701013"/>
            <a:ext cx="3981763" cy="102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SMTP &amp; HTTP API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Complete logs and data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Exports to CSV or via Webhooks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0" name="Google Shape;570;p48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571" name="Google Shape;571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20</a:t>
            </a:fld>
            <a:endParaRPr sz="1000"/>
          </a:p>
        </p:txBody>
      </p:sp>
      <p:sp>
        <p:nvSpPr>
          <p:cNvPr id="572" name="Google Shape;572;p48"/>
          <p:cNvSpPr/>
          <p:nvPr/>
        </p:nvSpPr>
        <p:spPr>
          <a:xfrm>
            <a:off x="8610600" y="4157207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8"/>
          <p:cNvSpPr/>
          <p:nvPr/>
        </p:nvSpPr>
        <p:spPr>
          <a:xfrm>
            <a:off x="8610600" y="3823049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8"/>
          <p:cNvSpPr/>
          <p:nvPr/>
        </p:nvSpPr>
        <p:spPr>
          <a:xfrm>
            <a:off x="8610600" y="4475302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456" y="2647545"/>
            <a:ext cx="4750911" cy="273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8533" y="3244518"/>
            <a:ext cx="4745133" cy="273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8" descr="A picture containing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r="85435" b="28861"/>
          <a:stretch/>
        </p:blipFill>
        <p:spPr>
          <a:xfrm>
            <a:off x="5986371" y="463950"/>
            <a:ext cx="244251" cy="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9"/>
          <p:cNvSpPr/>
          <p:nvPr/>
        </p:nvSpPr>
        <p:spPr>
          <a:xfrm>
            <a:off x="-3" y="0"/>
            <a:ext cx="6096000" cy="6858000"/>
          </a:xfrm>
          <a:prstGeom prst="rect">
            <a:avLst/>
          </a:prstGeom>
          <a:solidFill>
            <a:srgbClr val="EEEC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49"/>
          <p:cNvSpPr txBox="1"/>
          <p:nvPr/>
        </p:nvSpPr>
        <p:spPr>
          <a:xfrm>
            <a:off x="1085449" y="2979075"/>
            <a:ext cx="352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Dynamic Templating Language  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84" name="Google Shape;584;p49"/>
          <p:cNvSpPr txBox="1"/>
          <p:nvPr/>
        </p:nvSpPr>
        <p:spPr>
          <a:xfrm>
            <a:off x="1158129" y="3429000"/>
            <a:ext cx="3997200" cy="167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Dynamically update templates at time of sending with specific content 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Use complex logic setups with full conditionals such as if, then, else, else if, and more, or loop over JSON arrays using each.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Google Shape;585;p49"/>
          <p:cNvSpPr txBox="1"/>
          <p:nvPr/>
        </p:nvSpPr>
        <p:spPr>
          <a:xfrm>
            <a:off x="7428041" y="3308082"/>
            <a:ext cx="4763959" cy="199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Pull complete data-sets via Webhooks 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View real time statistics and logs via the UI </a:t>
            </a:r>
            <a:b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(per second updates)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Report breakdowns on data such as;</a:t>
            </a:r>
            <a:b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Template tags, Sender ID’s, Time/Date, Event types (Bounced, delivered, opened etc.)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" name="Google Shape;586;p49"/>
          <p:cNvSpPr/>
          <p:nvPr/>
        </p:nvSpPr>
        <p:spPr>
          <a:xfrm>
            <a:off x="4411159" y="1008946"/>
            <a:ext cx="3369679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FEATURE V: TRANSACTIONAL EMAILS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" name="Google Shape;587;p49"/>
          <p:cNvSpPr txBox="1"/>
          <p:nvPr/>
        </p:nvSpPr>
        <p:spPr>
          <a:xfrm>
            <a:off x="2700578" y="1553025"/>
            <a:ext cx="679083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000"/>
              <a:buFont typeface="Arial"/>
              <a:buNone/>
            </a:pPr>
            <a:r>
              <a:rPr lang="fr-FR" sz="4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Transactional Emails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88" name="Google Shape;588;p49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589" name="Google Shape;589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21</a:t>
            </a:fld>
            <a:endParaRPr sz="1000"/>
          </a:p>
        </p:txBody>
      </p:sp>
      <p:sp>
        <p:nvSpPr>
          <p:cNvPr id="590" name="Google Shape;590;p49"/>
          <p:cNvSpPr/>
          <p:nvPr/>
        </p:nvSpPr>
        <p:spPr>
          <a:xfrm>
            <a:off x="7112259" y="2935696"/>
            <a:ext cx="27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Transactional Reporting 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591" name="Google Shape;591;p49"/>
          <p:cNvSpPr/>
          <p:nvPr/>
        </p:nvSpPr>
        <p:spPr>
          <a:xfrm>
            <a:off x="7112258" y="3798449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9"/>
          <p:cNvSpPr/>
          <p:nvPr/>
        </p:nvSpPr>
        <p:spPr>
          <a:xfrm>
            <a:off x="7099901" y="3488826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9"/>
          <p:cNvSpPr/>
          <p:nvPr/>
        </p:nvSpPr>
        <p:spPr>
          <a:xfrm>
            <a:off x="7109340" y="4436904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9"/>
          <p:cNvSpPr/>
          <p:nvPr/>
        </p:nvSpPr>
        <p:spPr>
          <a:xfrm>
            <a:off x="956380" y="4201280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9"/>
          <p:cNvSpPr/>
          <p:nvPr/>
        </p:nvSpPr>
        <p:spPr>
          <a:xfrm>
            <a:off x="956294" y="3617993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6" name="Google Shape;596;p49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4373" y="3463002"/>
            <a:ext cx="1426890" cy="142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0"/>
          <p:cNvSpPr/>
          <p:nvPr/>
        </p:nvSpPr>
        <p:spPr>
          <a:xfrm>
            <a:off x="736207" y="2419116"/>
            <a:ext cx="4630025" cy="2155116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50"/>
          <p:cNvSpPr/>
          <p:nvPr/>
        </p:nvSpPr>
        <p:spPr>
          <a:xfrm>
            <a:off x="4411159" y="1008946"/>
            <a:ext cx="3369679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FEATURE VI: POWERFUL REPORTS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50"/>
          <p:cNvSpPr txBox="1"/>
          <p:nvPr/>
        </p:nvSpPr>
        <p:spPr>
          <a:xfrm>
            <a:off x="2700578" y="1324425"/>
            <a:ext cx="67908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000"/>
              <a:buFont typeface="Arial"/>
              <a:buNone/>
            </a:pPr>
            <a:r>
              <a:rPr lang="fr-FR" sz="4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Powerful Reports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05" name="Google Shape;605;p50"/>
          <p:cNvSpPr txBox="1"/>
          <p:nvPr/>
        </p:nvSpPr>
        <p:spPr>
          <a:xfrm>
            <a:off x="7868117" y="2781800"/>
            <a:ext cx="298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Email campaigns reports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06" name="Google Shape;606;p50"/>
          <p:cNvSpPr txBox="1"/>
          <p:nvPr/>
        </p:nvSpPr>
        <p:spPr>
          <a:xfrm>
            <a:off x="7870579" y="3132218"/>
            <a:ext cx="3585214" cy="102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Advanced statistics: mobile / webmail, ISP centric, heatmap, etc.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PDF / CSV report exports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50"/>
          <p:cNvSpPr txBox="1"/>
          <p:nvPr/>
        </p:nvSpPr>
        <p:spPr>
          <a:xfrm>
            <a:off x="7852652" y="4725519"/>
            <a:ext cx="422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Transactional / Automation reports 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08" name="Google Shape;608;p50"/>
          <p:cNvSpPr txBox="1"/>
          <p:nvPr/>
        </p:nvSpPr>
        <p:spPr>
          <a:xfrm>
            <a:off x="7865458" y="5046819"/>
            <a:ext cx="3750900" cy="70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Get statistics per template, tag or workflow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Detailed workflow statistics 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9" name="Google Shape;609;p50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610" name="Google Shape;610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22</a:t>
            </a:fld>
            <a:endParaRPr sz="1000"/>
          </a:p>
        </p:txBody>
      </p:sp>
      <p:sp>
        <p:nvSpPr>
          <p:cNvPr id="611" name="Google Shape;611;p50"/>
          <p:cNvSpPr/>
          <p:nvPr/>
        </p:nvSpPr>
        <p:spPr>
          <a:xfrm>
            <a:off x="7668685" y="3273731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0"/>
          <p:cNvSpPr/>
          <p:nvPr/>
        </p:nvSpPr>
        <p:spPr>
          <a:xfrm>
            <a:off x="7667341" y="3926180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0"/>
          <p:cNvSpPr/>
          <p:nvPr/>
        </p:nvSpPr>
        <p:spPr>
          <a:xfrm>
            <a:off x="7697037" y="5204819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0"/>
          <p:cNvSpPr/>
          <p:nvPr/>
        </p:nvSpPr>
        <p:spPr>
          <a:xfrm>
            <a:off x="7707795" y="5527410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5" name="Google Shape;615;p50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6070" y="4055347"/>
            <a:ext cx="4691408" cy="2155116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pic>
        <p:nvPicPr>
          <p:cNvPr id="616" name="Google Shape;616;p50" descr="A screenshot of a social media pos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3063" y="2541008"/>
            <a:ext cx="4478162" cy="205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23</a:t>
            </a:fld>
            <a:endParaRPr sz="1000"/>
          </a:p>
        </p:txBody>
      </p:sp>
      <p:sp>
        <p:nvSpPr>
          <p:cNvPr id="623" name="Google Shape;623;p51"/>
          <p:cNvSpPr txBox="1"/>
          <p:nvPr/>
        </p:nvSpPr>
        <p:spPr>
          <a:xfrm>
            <a:off x="6337260" y="2262497"/>
            <a:ext cx="4118363" cy="1246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41"/>
              </a:buClr>
              <a:buSzPts val="4400"/>
              <a:buFont typeface="Arial"/>
              <a:buNone/>
            </a:pPr>
            <a:r>
              <a:rPr lang="fr-FR" sz="4400" b="1">
                <a:solidFill>
                  <a:srgbClr val="031B4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We help you stand out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24" name="Google Shape;624;p51"/>
          <p:cNvSpPr/>
          <p:nvPr/>
        </p:nvSpPr>
        <p:spPr>
          <a:xfrm>
            <a:off x="0" y="0"/>
            <a:ext cx="5455707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3015" r="-16589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6704100" y="3685888"/>
            <a:ext cx="3278100" cy="167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Send Time Optimization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A/B Testing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Deliverability Expertise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Easy setup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Security &amp; Data protection</a:t>
            </a:r>
            <a:endParaRPr sz="1400">
              <a:solidFill>
                <a:srgbClr val="4A5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51"/>
          <p:cNvSpPr/>
          <p:nvPr/>
        </p:nvSpPr>
        <p:spPr>
          <a:xfrm>
            <a:off x="6509114" y="4155450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1"/>
          <p:cNvSpPr/>
          <p:nvPr/>
        </p:nvSpPr>
        <p:spPr>
          <a:xfrm>
            <a:off x="6502206" y="3827401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1"/>
          <p:cNvSpPr/>
          <p:nvPr/>
        </p:nvSpPr>
        <p:spPr>
          <a:xfrm>
            <a:off x="6500862" y="4479850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1"/>
          <p:cNvSpPr/>
          <p:nvPr/>
        </p:nvSpPr>
        <p:spPr>
          <a:xfrm>
            <a:off x="6509321" y="4832613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1"/>
          <p:cNvSpPr/>
          <p:nvPr/>
        </p:nvSpPr>
        <p:spPr>
          <a:xfrm>
            <a:off x="6509321" y="5132299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51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757070"/>
                </a:solidFill>
                <a:latin typeface="Open Sans"/>
                <a:ea typeface="Open Sans"/>
                <a:cs typeface="Open Sans"/>
                <a:sym typeface="Open Sans"/>
              </a:rPr>
              <a:t>Sendinblue •  sales@sendinblue.com </a:t>
            </a:r>
            <a:endParaRPr/>
          </a:p>
        </p:txBody>
      </p:sp>
      <p:pic>
        <p:nvPicPr>
          <p:cNvPr id="632" name="Google Shape;632;p51" descr="A picture containing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85435" b="28861"/>
          <a:stretch/>
        </p:blipFill>
        <p:spPr>
          <a:xfrm>
            <a:off x="5986371" y="463950"/>
            <a:ext cx="244251" cy="2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2"/>
          <p:cNvSpPr/>
          <p:nvPr/>
        </p:nvSpPr>
        <p:spPr>
          <a:xfrm>
            <a:off x="-3" y="0"/>
            <a:ext cx="6096000" cy="6858000"/>
          </a:xfrm>
          <a:prstGeom prst="rect">
            <a:avLst/>
          </a:prstGeom>
          <a:solidFill>
            <a:srgbClr val="EEEC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52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8297" y="2766290"/>
            <a:ext cx="6283341" cy="308276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</p:pic>
      <p:sp>
        <p:nvSpPr>
          <p:cNvPr id="639" name="Google Shape;639;p52"/>
          <p:cNvSpPr/>
          <p:nvPr/>
        </p:nvSpPr>
        <p:spPr>
          <a:xfrm>
            <a:off x="4411159" y="1008946"/>
            <a:ext cx="3369679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ADVANCE PERSOANLIZATION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0" name="Google Shape;640;p52"/>
          <p:cNvSpPr txBox="1"/>
          <p:nvPr/>
        </p:nvSpPr>
        <p:spPr>
          <a:xfrm>
            <a:off x="2700578" y="1553025"/>
            <a:ext cx="679083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000"/>
              <a:buFont typeface="Arial"/>
              <a:buNone/>
            </a:pPr>
            <a:r>
              <a:rPr lang="fr-FR" sz="4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Send Time Optimization</a:t>
            </a:r>
            <a:endParaRPr sz="40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41" name="Google Shape;641;p52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642" name="Google Shape;642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24</a:t>
            </a:fld>
            <a:endParaRPr sz="1000"/>
          </a:p>
        </p:txBody>
      </p:sp>
      <p:pic>
        <p:nvPicPr>
          <p:cNvPr id="643" name="Google Shape;64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9471" y="2918923"/>
            <a:ext cx="2482213" cy="248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EEC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0" name="Google Shape;65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5486" y="2404954"/>
            <a:ext cx="3666195" cy="366619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3"/>
          <p:cNvSpPr/>
          <p:nvPr/>
        </p:nvSpPr>
        <p:spPr>
          <a:xfrm>
            <a:off x="2700578" y="3654521"/>
            <a:ext cx="725921" cy="508428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VS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2" name="Google Shape;65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6050" y="2808959"/>
            <a:ext cx="5907750" cy="27754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3" name="Google Shape;653;p53"/>
          <p:cNvSpPr txBox="1"/>
          <p:nvPr/>
        </p:nvSpPr>
        <p:spPr>
          <a:xfrm>
            <a:off x="2700578" y="1553025"/>
            <a:ext cx="679083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000"/>
              <a:buFont typeface="Arial"/>
              <a:buNone/>
            </a:pPr>
            <a:r>
              <a:rPr lang="fr-FR" sz="4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A/B Testing</a:t>
            </a:r>
            <a:endParaRPr sz="40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54" name="Google Shape;654;p53"/>
          <p:cNvSpPr/>
          <p:nvPr/>
        </p:nvSpPr>
        <p:spPr>
          <a:xfrm>
            <a:off x="4411159" y="1008946"/>
            <a:ext cx="3369679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ADVANCE PERSOANLIZATION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p53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656" name="Google Shape;656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25</a:t>
            </a:fld>
            <a:endParaRPr sz="1000"/>
          </a:p>
        </p:txBody>
      </p:sp>
      <p:pic>
        <p:nvPicPr>
          <p:cNvPr id="657" name="Google Shape;65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EEC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54"/>
          <p:cNvSpPr txBox="1"/>
          <p:nvPr/>
        </p:nvSpPr>
        <p:spPr>
          <a:xfrm>
            <a:off x="2776778" y="1348555"/>
            <a:ext cx="67908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400"/>
              <a:buFont typeface="Arial"/>
              <a:buNone/>
            </a:pPr>
            <a:r>
              <a:rPr lang="fr-FR" sz="44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Deliverability Expertise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64" name="Google Shape;664;p54"/>
          <p:cNvSpPr txBox="1"/>
          <p:nvPr/>
        </p:nvSpPr>
        <p:spPr>
          <a:xfrm>
            <a:off x="6774675" y="2336225"/>
            <a:ext cx="388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Full deliverability monitoring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65" name="Google Shape;665;p54"/>
          <p:cNvSpPr txBox="1"/>
          <p:nvPr/>
        </p:nvSpPr>
        <p:spPr>
          <a:xfrm>
            <a:off x="6861524" y="4413721"/>
            <a:ext cx="398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Strong deliverability expertise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66" name="Google Shape;666;p54"/>
          <p:cNvSpPr txBox="1"/>
          <p:nvPr/>
        </p:nvSpPr>
        <p:spPr>
          <a:xfrm>
            <a:off x="7122918" y="4705710"/>
            <a:ext cx="4230882" cy="8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Internal MTA managed by dedicated deliverability team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Good relationships with most email infrastructure providers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7" name="Google Shape;667;p54"/>
          <p:cNvSpPr txBox="1"/>
          <p:nvPr/>
        </p:nvSpPr>
        <p:spPr>
          <a:xfrm>
            <a:off x="7063290" y="2712850"/>
            <a:ext cx="37203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Easily set up SPF, DKIM and DMARC to authenticate your domain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IP / domain reputation dashboard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IP pool management between accounts (advanced)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8" name="Google Shape;66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0950" y="5724581"/>
            <a:ext cx="922675" cy="3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6757" y="5715763"/>
            <a:ext cx="682940" cy="3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4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671" name="Google Shape;671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26</a:t>
            </a:fld>
            <a:endParaRPr sz="1000"/>
          </a:p>
        </p:txBody>
      </p:sp>
      <p:sp>
        <p:nvSpPr>
          <p:cNvPr id="672" name="Google Shape;672;p54"/>
          <p:cNvSpPr/>
          <p:nvPr/>
        </p:nvSpPr>
        <p:spPr>
          <a:xfrm>
            <a:off x="6879046" y="2874452"/>
            <a:ext cx="129300" cy="129300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54"/>
          <p:cNvSpPr/>
          <p:nvPr/>
        </p:nvSpPr>
        <p:spPr>
          <a:xfrm>
            <a:off x="6889804" y="3395472"/>
            <a:ext cx="129300" cy="129300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54"/>
          <p:cNvSpPr/>
          <p:nvPr/>
        </p:nvSpPr>
        <p:spPr>
          <a:xfrm>
            <a:off x="6889804" y="3651410"/>
            <a:ext cx="129300" cy="129300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54"/>
          <p:cNvSpPr/>
          <p:nvPr/>
        </p:nvSpPr>
        <p:spPr>
          <a:xfrm>
            <a:off x="6938692" y="4833123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4"/>
          <p:cNvSpPr/>
          <p:nvPr/>
        </p:nvSpPr>
        <p:spPr>
          <a:xfrm>
            <a:off x="6938692" y="5105786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4"/>
          <p:cNvSpPr/>
          <p:nvPr/>
        </p:nvSpPr>
        <p:spPr>
          <a:xfrm>
            <a:off x="4411159" y="1008946"/>
            <a:ext cx="3369679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99% DELIVERABILITY RATE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8" name="Google Shape;678;p54" descr="Sen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6464" y="2948798"/>
            <a:ext cx="2128228" cy="2128228"/>
          </a:xfrm>
          <a:prstGeom prst="rect">
            <a:avLst/>
          </a:prstGeom>
          <a:noFill/>
          <a:ln>
            <a:noFill/>
          </a:ln>
          <a:effectLst>
            <a:outerShdw sx="105999" sy="105999" algn="tl" rotWithShape="0">
              <a:srgbClr val="FFD7D2"/>
            </a:outerShdw>
          </a:effectLst>
        </p:spPr>
      </p:pic>
      <p:pic>
        <p:nvPicPr>
          <p:cNvPr id="679" name="Google Shape;67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5"/>
          <p:cNvSpPr txBox="1"/>
          <p:nvPr/>
        </p:nvSpPr>
        <p:spPr>
          <a:xfrm>
            <a:off x="2700578" y="1507226"/>
            <a:ext cx="679083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400"/>
              <a:buFont typeface="Arial"/>
              <a:buNone/>
            </a:pPr>
            <a:r>
              <a:rPr lang="fr-FR" sz="44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Easy to Setup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85" name="Google Shape;685;p55"/>
          <p:cNvSpPr txBox="1"/>
          <p:nvPr/>
        </p:nvSpPr>
        <p:spPr>
          <a:xfrm>
            <a:off x="6832652" y="2626200"/>
            <a:ext cx="286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Powerful Restful API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86" name="Google Shape;686;p55"/>
          <p:cNvSpPr txBox="1"/>
          <p:nvPr/>
        </p:nvSpPr>
        <p:spPr>
          <a:xfrm>
            <a:off x="6796926" y="3970572"/>
            <a:ext cx="319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Website &amp; CRM plugins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687" name="Google Shape;687;p55"/>
          <p:cNvSpPr txBox="1"/>
          <p:nvPr/>
        </p:nvSpPr>
        <p:spPr>
          <a:xfrm>
            <a:off x="7030407" y="2918183"/>
            <a:ext cx="3695700" cy="61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Almost all features are available with API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Full </a:t>
            </a:r>
            <a:r>
              <a:rPr lang="fr-FR" sz="1200" u="sng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API documentation</a:t>
            </a: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 available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8" name="Google Shape;688;p55"/>
          <p:cNvSpPr txBox="1"/>
          <p:nvPr/>
        </p:nvSpPr>
        <p:spPr>
          <a:xfrm>
            <a:off x="7090444" y="4262571"/>
            <a:ext cx="3695725" cy="172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Plugins helps you to configure transactional email, web tracking or optin forms.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Plugins for WordPress, Salesforce, Magento, Drupal, etc.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Zapier / Integratomat integrations 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55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690" name="Google Shape;690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27</a:t>
            </a:fld>
            <a:endParaRPr sz="1000"/>
          </a:p>
        </p:txBody>
      </p:sp>
      <p:sp>
        <p:nvSpPr>
          <p:cNvPr id="691" name="Google Shape;691;p55"/>
          <p:cNvSpPr/>
          <p:nvPr/>
        </p:nvSpPr>
        <p:spPr>
          <a:xfrm>
            <a:off x="6888390" y="4934626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55"/>
          <p:cNvSpPr/>
          <p:nvPr/>
        </p:nvSpPr>
        <p:spPr>
          <a:xfrm>
            <a:off x="6878976" y="5486916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368" y="2614985"/>
            <a:ext cx="4094422" cy="3093938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5"/>
          <p:cNvSpPr/>
          <p:nvPr/>
        </p:nvSpPr>
        <p:spPr>
          <a:xfrm>
            <a:off x="6868642" y="4402391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55"/>
          <p:cNvSpPr/>
          <p:nvPr/>
        </p:nvSpPr>
        <p:spPr>
          <a:xfrm>
            <a:off x="6868642" y="3343101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55"/>
          <p:cNvSpPr/>
          <p:nvPr/>
        </p:nvSpPr>
        <p:spPr>
          <a:xfrm>
            <a:off x="6868642" y="3089348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55"/>
          <p:cNvSpPr/>
          <p:nvPr/>
        </p:nvSpPr>
        <p:spPr>
          <a:xfrm>
            <a:off x="4411159" y="1008946"/>
            <a:ext cx="3369679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STRONG ECOSYSTEM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8" name="Google Shape;69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876" y="2805547"/>
            <a:ext cx="3271314" cy="3084614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6"/>
          <p:cNvSpPr txBox="1"/>
          <p:nvPr/>
        </p:nvSpPr>
        <p:spPr>
          <a:xfrm>
            <a:off x="2700578" y="1553025"/>
            <a:ext cx="679083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400"/>
              <a:buFont typeface="Arial"/>
              <a:buNone/>
            </a:pPr>
            <a:r>
              <a:rPr lang="fr-FR" sz="44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Security and data protection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05" name="Google Shape;705;p56"/>
          <p:cNvSpPr txBox="1"/>
          <p:nvPr/>
        </p:nvSpPr>
        <p:spPr>
          <a:xfrm>
            <a:off x="6329847" y="3303800"/>
            <a:ext cx="442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GDPR compliance &amp; data protection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06" name="Google Shape;706;p56"/>
          <p:cNvSpPr txBox="1"/>
          <p:nvPr/>
        </p:nvSpPr>
        <p:spPr>
          <a:xfrm>
            <a:off x="6426560" y="4419646"/>
            <a:ext cx="284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Best security practices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07" name="Google Shape;707;p56"/>
          <p:cNvSpPr txBox="1"/>
          <p:nvPr/>
        </p:nvSpPr>
        <p:spPr>
          <a:xfrm>
            <a:off x="6634661" y="3625518"/>
            <a:ext cx="3695700" cy="61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External GDPR audit on regular basis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Top level data protection internal processes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56"/>
          <p:cNvSpPr txBox="1"/>
          <p:nvPr/>
        </p:nvSpPr>
        <p:spPr>
          <a:xfrm>
            <a:off x="6685539" y="4758209"/>
            <a:ext cx="3997200" cy="89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Regular Security audits &amp; Bounty programs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Advanced data redundancy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Security dedicated team</a:t>
            </a:r>
            <a:endParaRPr sz="12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56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710" name="Google Shape;710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28</a:t>
            </a:fld>
            <a:endParaRPr sz="1000"/>
          </a:p>
        </p:txBody>
      </p:sp>
      <p:pic>
        <p:nvPicPr>
          <p:cNvPr id="711" name="Google Shape;711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155" y="3742415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155" y="4059033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0597" y="4913804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0597" y="5155116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0597" y="5437821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B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7"/>
          <p:cNvSpPr txBox="1"/>
          <p:nvPr/>
        </p:nvSpPr>
        <p:spPr>
          <a:xfrm>
            <a:off x="1075825" y="2092250"/>
            <a:ext cx="60669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600"/>
              </a:buClr>
              <a:buSzPts val="5400"/>
              <a:buFont typeface="Arial"/>
              <a:buNone/>
            </a:pPr>
            <a:r>
              <a:rPr lang="fr-FR" sz="5400" b="1">
                <a:solidFill>
                  <a:srgbClr val="FFD6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Enterprise Plan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24" name="Google Shape;72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fld>
            <a:endParaRPr sz="1000">
              <a:solidFill>
                <a:srgbClr val="52556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5" name="Google Shape;725;p57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726" name="Google Shape;726;p57"/>
          <p:cNvSpPr txBox="1">
            <a:spLocks noGrp="1"/>
          </p:cNvSpPr>
          <p:nvPr>
            <p:ph type="ctrTitle"/>
          </p:nvPr>
        </p:nvSpPr>
        <p:spPr>
          <a:xfrm>
            <a:off x="1075827" y="3147081"/>
            <a:ext cx="5340213" cy="113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</a:pPr>
            <a:r>
              <a:rPr lang="fr-FR"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Sendinblue provides a powerful enterprise tool with first class support and advising for its enterprise clients to have complete confidence in their email sending.</a:t>
            </a:r>
            <a:endParaRPr/>
          </a:p>
        </p:txBody>
      </p:sp>
      <p:pic>
        <p:nvPicPr>
          <p:cNvPr id="727" name="Google Shape;72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8959" y="2294684"/>
            <a:ext cx="6979921" cy="346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0" y="0"/>
            <a:ext cx="12272790" cy="6858000"/>
          </a:xfrm>
          <a:prstGeom prst="rect">
            <a:avLst/>
          </a:prstGeom>
          <a:solidFill>
            <a:srgbClr val="00477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5923224" y="3677800"/>
            <a:ext cx="35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i="0" u="none" strike="noStrike" cap="none">
                <a:solidFill>
                  <a:srgbClr val="FFD600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Grow. </a:t>
            </a:r>
            <a:r>
              <a:rPr lang="fr-FR" sz="2400" b="1" i="0" u="none" strike="noStrike" cap="none">
                <a:solidFill>
                  <a:srgbClr val="0089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Sell. </a:t>
            </a:r>
            <a:r>
              <a:rPr lang="fr-FR" sz="2400" b="1" i="0" u="none" strike="noStrike" cap="none">
                <a:solidFill>
                  <a:srgbClr val="FFD7D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Engage.</a:t>
            </a:r>
            <a:endParaRPr sz="2400" b="1">
              <a:solidFill>
                <a:srgbClr val="FFD7D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5923229" y="2888220"/>
            <a:ext cx="50376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Make your business take flight with the complete sales &amp; marketing toolbox.</a:t>
            </a:r>
            <a:r>
              <a:rPr lang="fr-FR" sz="20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/>
          </a:p>
        </p:txBody>
      </p:sp>
      <p:pic>
        <p:nvPicPr>
          <p:cNvPr id="202" name="Google Shape;202;p31" descr="A picture containing clip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7500" y="1710640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1B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8"/>
          <p:cNvSpPr txBox="1">
            <a:spLocks noGrp="1"/>
          </p:cNvSpPr>
          <p:nvPr>
            <p:ph type="title"/>
          </p:nvPr>
        </p:nvSpPr>
        <p:spPr>
          <a:xfrm>
            <a:off x="2442127" y="1121634"/>
            <a:ext cx="7723708" cy="617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fr-FR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Platform + Emails + Service</a:t>
            </a:r>
            <a:endParaRPr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58"/>
          <p:cNvSpPr txBox="1"/>
          <p:nvPr/>
        </p:nvSpPr>
        <p:spPr>
          <a:xfrm>
            <a:off x="2133094" y="1744721"/>
            <a:ext cx="84966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None/>
            </a:pPr>
            <a:r>
              <a:rPr lang="fr-FR" sz="1600" b="1">
                <a:solidFill>
                  <a:schemeClr val="l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Entreprise plans include both features, emails / SMS and services.</a:t>
            </a:r>
            <a:endParaRPr sz="1600" b="1">
              <a:solidFill>
                <a:schemeClr val="l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36" name="Google Shape;736;p58"/>
          <p:cNvSpPr txBox="1"/>
          <p:nvPr/>
        </p:nvSpPr>
        <p:spPr>
          <a:xfrm>
            <a:off x="1834234" y="3235752"/>
            <a:ext cx="2331300" cy="2001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Email / SMS </a:t>
            </a: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campaigns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Marketing Automation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Transactional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/ SMTP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Unlimited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contacts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tracking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Multi user 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SLA 99.9% uptime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7" name="Google Shape;737;p58"/>
          <p:cNvSpPr txBox="1"/>
          <p:nvPr/>
        </p:nvSpPr>
        <p:spPr>
          <a:xfrm>
            <a:off x="5027522" y="3214560"/>
            <a:ext cx="2475000" cy="2278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Kick Off meeting to </a:t>
            </a: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define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roadmap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Product Training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Setup Assistance  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IP Pool Warm up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Expert </a:t>
            </a: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advice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on best practices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Customised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onboarding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program 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58"/>
          <p:cNvSpPr txBox="1"/>
          <p:nvPr/>
        </p:nvSpPr>
        <p:spPr>
          <a:xfrm>
            <a:off x="8187562" y="2940366"/>
            <a:ext cx="2975243" cy="283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Level</a:t>
            </a:r>
            <a:r>
              <a:rPr lang="fr-FR" sz="12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1: 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Customer Care agents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Priority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ticket &amp; phone support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Available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24/7 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Level</a:t>
            </a:r>
            <a:r>
              <a:rPr lang="fr-FR" sz="12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: 2 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Customer </a:t>
            </a: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success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manager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Direct email / phone line support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Quarterly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business </a:t>
            </a: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review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meeting </a:t>
            </a: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account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manager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Deliverability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/ Performance </a:t>
            </a: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analysis</a:t>
            </a:r>
            <a:r>
              <a:rPr lang="fr-FR" sz="1200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fr-FR" sz="1200" dirty="0" err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recommendations</a:t>
            </a:r>
            <a:endParaRPr sz="1200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58"/>
          <p:cNvSpPr txBox="1"/>
          <p:nvPr/>
        </p:nvSpPr>
        <p:spPr>
          <a:xfrm>
            <a:off x="1758077" y="2309169"/>
            <a:ext cx="1566937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fr-FR" sz="1800" b="1">
                <a:solidFill>
                  <a:schemeClr val="l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Platform</a:t>
            </a:r>
            <a:endParaRPr sz="1800" b="1">
              <a:solidFill>
                <a:schemeClr val="l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40" name="Google Shape;740;p58"/>
          <p:cNvSpPr txBox="1"/>
          <p:nvPr/>
        </p:nvSpPr>
        <p:spPr>
          <a:xfrm>
            <a:off x="4327524" y="2316475"/>
            <a:ext cx="35727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fr-FR" sz="1800" b="1">
                <a:solidFill>
                  <a:schemeClr val="l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Customer Success Manager</a:t>
            </a:r>
            <a:endParaRPr sz="1800" b="1">
              <a:solidFill>
                <a:schemeClr val="l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41" name="Google Shape;741;p58"/>
          <p:cNvSpPr txBox="1"/>
          <p:nvPr/>
        </p:nvSpPr>
        <p:spPr>
          <a:xfrm>
            <a:off x="8696098" y="2380483"/>
            <a:ext cx="1101992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fr-FR" sz="1800" b="1">
                <a:solidFill>
                  <a:schemeClr val="l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Support</a:t>
            </a:r>
            <a:endParaRPr sz="1800" b="1">
              <a:solidFill>
                <a:schemeClr val="l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42" name="Google Shape;742;p58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Sendinblue •  sales@sendinblue.com </a:t>
            </a:r>
            <a:endParaRPr/>
          </a:p>
        </p:txBody>
      </p:sp>
      <p:sp>
        <p:nvSpPr>
          <p:cNvPr id="743" name="Google Shape;743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>
                <a:solidFill>
                  <a:schemeClr val="lt2"/>
                </a:solidFill>
              </a:rPr>
              <a:t>30</a:t>
            </a:fld>
            <a:endParaRPr sz="1000">
              <a:solidFill>
                <a:schemeClr val="lt2"/>
              </a:solidFill>
            </a:endParaRPr>
          </a:p>
        </p:txBody>
      </p:sp>
      <p:sp>
        <p:nvSpPr>
          <p:cNvPr id="744" name="Google Shape;744;p58"/>
          <p:cNvSpPr/>
          <p:nvPr/>
        </p:nvSpPr>
        <p:spPr>
          <a:xfrm>
            <a:off x="1587962" y="2773788"/>
            <a:ext cx="1989739" cy="28211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031B41"/>
                </a:solidFill>
                <a:latin typeface="Open Sans"/>
                <a:ea typeface="Open Sans"/>
                <a:cs typeface="Open Sans"/>
                <a:sym typeface="Open Sans"/>
              </a:rPr>
              <a:t>ACCESS TO ALL FEATURES</a:t>
            </a:r>
            <a:endParaRPr/>
          </a:p>
        </p:txBody>
      </p:sp>
      <p:sp>
        <p:nvSpPr>
          <p:cNvPr id="745" name="Google Shape;745;p58"/>
          <p:cNvSpPr/>
          <p:nvPr/>
        </p:nvSpPr>
        <p:spPr>
          <a:xfrm>
            <a:off x="5169280" y="2776590"/>
            <a:ext cx="1426703" cy="28211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031B41"/>
                </a:solidFill>
                <a:latin typeface="Open Sans"/>
                <a:ea typeface="Open Sans"/>
                <a:cs typeface="Open Sans"/>
                <a:sym typeface="Open Sans"/>
              </a:rPr>
              <a:t>SUPPORT</a:t>
            </a:r>
            <a:endParaRPr/>
          </a:p>
        </p:txBody>
      </p:sp>
      <p:pic>
        <p:nvPicPr>
          <p:cNvPr id="746" name="Google Shape;74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760" y="3345876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759" y="3625442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758" y="3907058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756" y="4195214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756" y="4442506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757" y="4726438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754" y="4984488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2045" y="3345876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2043" y="3907058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3041" y="4195214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3041" y="4442506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2042" y="4726438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3039" y="4984488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7895" y="3345876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7894" y="3625442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7893" y="3907058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8891" y="4195214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8891" y="4442506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7892" y="4726438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7892" y="5257662"/>
            <a:ext cx="139317" cy="139317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8"/>
          <p:cNvSpPr/>
          <p:nvPr/>
        </p:nvSpPr>
        <p:spPr>
          <a:xfrm>
            <a:off x="8572664" y="2830100"/>
            <a:ext cx="1426703" cy="28211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rgbClr val="031B41"/>
                </a:solidFill>
                <a:latin typeface="Open Sans"/>
                <a:ea typeface="Open Sans"/>
                <a:cs typeface="Open Sans"/>
                <a:sym typeface="Open Sans"/>
              </a:rPr>
              <a:t>PRIORITY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9"/>
          <p:cNvSpPr txBox="1"/>
          <p:nvPr/>
        </p:nvSpPr>
        <p:spPr>
          <a:xfrm>
            <a:off x="2700579" y="675452"/>
            <a:ext cx="67908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400"/>
              <a:buFont typeface="Arial"/>
              <a:buNone/>
            </a:pPr>
            <a:r>
              <a:rPr lang="fr-FR" sz="4400" b="1" dirty="0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On-</a:t>
            </a:r>
            <a:r>
              <a:rPr lang="fr-FR" sz="4400" b="1" dirty="0" err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boarding</a:t>
            </a:r>
            <a:endParaRPr sz="4400" b="1" dirty="0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73" name="Google Shape;773;p59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774" name="Google Shape;774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31</a:t>
            </a:fld>
            <a:endParaRPr sz="1000"/>
          </a:p>
        </p:txBody>
      </p:sp>
      <p:pic>
        <p:nvPicPr>
          <p:cNvPr id="775" name="Google Shape;775;p59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88"/>
          <a:stretch/>
        </p:blipFill>
        <p:spPr>
          <a:xfrm>
            <a:off x="886912" y="1902993"/>
            <a:ext cx="6805565" cy="4189197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9"/>
          <p:cNvSpPr txBox="1"/>
          <p:nvPr/>
        </p:nvSpPr>
        <p:spPr>
          <a:xfrm>
            <a:off x="8260575" y="3186242"/>
            <a:ext cx="3207600" cy="11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Customised Program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7310" marR="5080" lvl="0" indent="0" algn="just" rtl="0">
              <a:lnSpc>
                <a:spcPct val="1481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We work with you to define the right warmup process for  your specific situation and requirements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7" name="Google Shape;777;p59"/>
          <p:cNvSpPr/>
          <p:nvPr/>
        </p:nvSpPr>
        <p:spPr>
          <a:xfrm>
            <a:off x="8097586" y="3610754"/>
            <a:ext cx="139200" cy="13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8" name="Google Shape;77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4956" y="2813450"/>
            <a:ext cx="3271314" cy="3084614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6"/>
          <p:cNvSpPr txBox="1"/>
          <p:nvPr/>
        </p:nvSpPr>
        <p:spPr>
          <a:xfrm>
            <a:off x="2700577" y="707736"/>
            <a:ext cx="679083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400"/>
              <a:buFont typeface="Arial"/>
              <a:buNone/>
            </a:pPr>
            <a:r>
              <a:rPr lang="fr-FR" sz="4400" b="1" dirty="0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The </a:t>
            </a:r>
            <a:r>
              <a:rPr lang="fr-FR" sz="4400" b="1" dirty="0" err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Commercials</a:t>
            </a:r>
            <a:endParaRPr b="1" dirty="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05" name="Google Shape;705;p56"/>
          <p:cNvSpPr txBox="1"/>
          <p:nvPr/>
        </p:nvSpPr>
        <p:spPr>
          <a:xfrm>
            <a:off x="6095997" y="3148176"/>
            <a:ext cx="5814934" cy="2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Indicative Self-Service Pricing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r>
              <a:rPr lang="fr-FR" sz="2800" b="1" dirty="0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Enterprise Proposition for Ola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09" name="Google Shape;709;p56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710" name="Google Shape;710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32</a:t>
            </a:fld>
            <a:endParaRPr sz="1000"/>
          </a:p>
        </p:txBody>
      </p:sp>
      <p:pic>
        <p:nvPicPr>
          <p:cNvPr id="716" name="Google Shape;71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696;p55">
            <a:extLst>
              <a:ext uri="{FF2B5EF4-FFF2-40B4-BE49-F238E27FC236}">
                <a16:creationId xmlns:a16="http://schemas.microsoft.com/office/drawing/2014/main" id="{97519514-875B-4763-854C-F098DBE6A188}"/>
              </a:ext>
            </a:extLst>
          </p:cNvPr>
          <p:cNvSpPr/>
          <p:nvPr/>
        </p:nvSpPr>
        <p:spPr>
          <a:xfrm>
            <a:off x="5879883" y="3364416"/>
            <a:ext cx="216114" cy="161104"/>
          </a:xfrm>
          <a:prstGeom prst="ellipse">
            <a:avLst/>
          </a:prstGeom>
          <a:solidFill>
            <a:srgbClr val="0092FF"/>
          </a:solidFill>
          <a:ln>
            <a:solidFill>
              <a:srgbClr val="0092FF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96;p55">
            <a:extLst>
              <a:ext uri="{FF2B5EF4-FFF2-40B4-BE49-F238E27FC236}">
                <a16:creationId xmlns:a16="http://schemas.microsoft.com/office/drawing/2014/main" id="{873A7F7B-09E5-4112-AFE5-2A8422CF20DB}"/>
              </a:ext>
            </a:extLst>
          </p:cNvPr>
          <p:cNvSpPr/>
          <p:nvPr/>
        </p:nvSpPr>
        <p:spPr>
          <a:xfrm>
            <a:off x="5865818" y="4194653"/>
            <a:ext cx="216114" cy="161104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377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6"/>
          <p:cNvSpPr txBox="1"/>
          <p:nvPr/>
        </p:nvSpPr>
        <p:spPr>
          <a:xfrm>
            <a:off x="2700580" y="716650"/>
            <a:ext cx="679083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400"/>
              <a:buFont typeface="Arial"/>
              <a:buNone/>
            </a:pPr>
            <a:r>
              <a:rPr lang="fr-FR" sz="4400" b="1" dirty="0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Self-Service Pricing</a:t>
            </a:r>
            <a:endParaRPr lang="fr-FR" b="1" dirty="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09" name="Google Shape;709;p56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710" name="Google Shape;710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33</a:t>
            </a:fld>
            <a:endParaRPr sz="1000"/>
          </a:p>
        </p:txBody>
      </p:sp>
      <p:pic>
        <p:nvPicPr>
          <p:cNvPr id="716" name="Google Shape;7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87314F-8001-4678-9FCB-E4CDF5BDE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679" y="1575252"/>
            <a:ext cx="8266641" cy="50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7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6"/>
          <p:cNvSpPr txBox="1"/>
          <p:nvPr/>
        </p:nvSpPr>
        <p:spPr>
          <a:xfrm>
            <a:off x="1497609" y="716650"/>
            <a:ext cx="9196780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400"/>
              <a:buFont typeface="Arial"/>
              <a:buNone/>
            </a:pPr>
            <a:r>
              <a:rPr lang="fr-FR" sz="4400" b="1" dirty="0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Enterprise Proposition For Ola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400"/>
              <a:buFont typeface="Arial"/>
              <a:buNone/>
            </a:pPr>
            <a:endParaRPr lang="fr-FR" b="1" dirty="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709" name="Google Shape;709;p56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710" name="Google Shape;710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34</a:t>
            </a:fld>
            <a:endParaRPr sz="1000"/>
          </a:p>
        </p:txBody>
      </p:sp>
      <p:pic>
        <p:nvPicPr>
          <p:cNvPr id="716" name="Google Shape;7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C19167-9582-4969-B2D5-7AC7857B2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663435"/>
              </p:ext>
            </p:extLst>
          </p:nvPr>
        </p:nvGraphicFramePr>
        <p:xfrm>
          <a:off x="1813867" y="1813560"/>
          <a:ext cx="8808516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258">
                  <a:extLst>
                    <a:ext uri="{9D8B030D-6E8A-4147-A177-3AD203B41FA5}">
                      <a16:colId xmlns:a16="http://schemas.microsoft.com/office/drawing/2014/main" val="373444294"/>
                    </a:ext>
                  </a:extLst>
                </a:gridCol>
                <a:gridCol w="4404258">
                  <a:extLst>
                    <a:ext uri="{9D8B030D-6E8A-4147-A177-3AD203B41FA5}">
                      <a16:colId xmlns:a16="http://schemas.microsoft.com/office/drawing/2014/main" val="1522669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u="none" strike="noStrike" cap="none" dirty="0">
                          <a:solidFill>
                            <a:schemeClr val="bg1"/>
                          </a:solidFill>
                          <a:latin typeface="IBM Plex Serif"/>
                          <a:sym typeface="Arial"/>
                        </a:rPr>
                        <a:t>Volumes </a:t>
                      </a:r>
                    </a:p>
                    <a:p>
                      <a:pPr algn="ctr"/>
                      <a:r>
                        <a:rPr lang="en-US" sz="2800" b="1" i="0" u="none" strike="noStrike" cap="none" dirty="0">
                          <a:solidFill>
                            <a:schemeClr val="bg1"/>
                          </a:solidFill>
                          <a:latin typeface="IBM Plex Serif"/>
                          <a:sym typeface="Arial"/>
                        </a:rPr>
                        <a:t>(emails / year)</a:t>
                      </a:r>
                    </a:p>
                  </a:txBody>
                  <a:tcPr>
                    <a:solidFill>
                      <a:srgbClr val="0092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 dirty="0">
                          <a:solidFill>
                            <a:schemeClr val="bg1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CPM 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 dirty="0">
                          <a:solidFill>
                            <a:schemeClr val="bg1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(Cost per thousand in €)</a:t>
                      </a:r>
                    </a:p>
                  </a:txBody>
                  <a:tcPr>
                    <a:solidFill>
                      <a:srgbClr val="009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332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rgbClr val="091E3F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&lt; 25 million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rgbClr val="091E3F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0.20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227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rgbClr val="091E3F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25 – 50 million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rgbClr val="091E3F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0.18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8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rgbClr val="091E3F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50 - 70 million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rgbClr val="091E3F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0.15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932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rgbClr val="091E3F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70-80 million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rgbClr val="091E3F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0.12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42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rgbClr val="091E3F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80 million – 1 billion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rgbClr val="091E3F"/>
                          </a:solidFill>
                          <a:latin typeface="IBM Plex Serif"/>
                          <a:ea typeface="+mn-ea"/>
                          <a:cs typeface="+mn-cs"/>
                          <a:sym typeface="Arial"/>
                        </a:rPr>
                        <a:t>0.10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914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477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0"/>
          <p:cNvSpPr txBox="1"/>
          <p:nvPr/>
        </p:nvSpPr>
        <p:spPr>
          <a:xfrm>
            <a:off x="-389600" y="2903614"/>
            <a:ext cx="12971200" cy="37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400" b="1" dirty="0" err="1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Thank</a:t>
            </a:r>
            <a:endParaRPr lang="fr-FR" sz="15400" b="1" dirty="0">
              <a:solidFill>
                <a:srgbClr val="FFFFF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400" b="1" dirty="0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You</a:t>
            </a:r>
            <a:endParaRPr sz="15400" b="1" dirty="0">
              <a:solidFill>
                <a:srgbClr val="FFFFF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ctrTitle"/>
          </p:nvPr>
        </p:nvSpPr>
        <p:spPr>
          <a:xfrm>
            <a:off x="2632953" y="875516"/>
            <a:ext cx="6926094" cy="118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3600"/>
              <a:buFont typeface="Arial"/>
              <a:buNone/>
            </a:pPr>
            <a:r>
              <a:rPr lang="fr-FR" sz="3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The All-in-one Marketing Platform</a:t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6566" y="2544019"/>
            <a:ext cx="628224" cy="52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829638" y="3339133"/>
            <a:ext cx="24004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Email &amp; SMS Campaigns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3288170" y="3343780"/>
            <a:ext cx="158631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Drag &amp; Drop 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Editor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7146181" y="3351482"/>
            <a:ext cx="1842912" cy="38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Facebook Ads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5187040" y="3343780"/>
            <a:ext cx="1842912" cy="38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A/B Testing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9403182" y="3343780"/>
            <a:ext cx="1602354" cy="38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Retargeting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1216558" y="5254887"/>
            <a:ext cx="16282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Marketing 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Automation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3010846" y="5254887"/>
            <a:ext cx="214096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Send time 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Optimization</a:t>
            </a:r>
            <a:endParaRPr sz="16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7313943" y="5254887"/>
            <a:ext cx="1842912" cy="38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CRM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5151415" y="5254887"/>
            <a:ext cx="1842912" cy="38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Chat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9343571" y="5254887"/>
            <a:ext cx="1918489" cy="38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Landing Pages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2359" y="4432649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7619" y="4356449"/>
            <a:ext cx="4826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2571" y="2540694"/>
            <a:ext cx="4699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76679" y="4386114"/>
            <a:ext cx="5080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55999" y="4470749"/>
            <a:ext cx="5588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36941" y="4508849"/>
            <a:ext cx="5080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968615" y="2514354"/>
            <a:ext cx="4191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24959" y="2654994"/>
            <a:ext cx="5588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27327" y="2605386"/>
            <a:ext cx="5080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4</a:t>
            </a:fld>
            <a:endParaRPr sz="1000"/>
          </a:p>
        </p:txBody>
      </p:sp>
      <p:sp>
        <p:nvSpPr>
          <p:cNvPr id="231" name="Google Shape;231;p32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/>
        </p:nvSpPr>
        <p:spPr>
          <a:xfrm>
            <a:off x="5974760" y="6550800"/>
            <a:ext cx="3099016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2556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4229390" y="6550800"/>
            <a:ext cx="3294878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2556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9853116" y="6550800"/>
            <a:ext cx="3294878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2556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33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1413359" y="4299036"/>
            <a:ext cx="137100" cy="137100"/>
          </a:xfrm>
          <a:prstGeom prst="ellipse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2721359" y="4104511"/>
            <a:ext cx="137100" cy="137100"/>
          </a:xfrm>
          <a:prstGeom prst="ellipse">
            <a:avLst/>
          </a:prstGeom>
          <a:solidFill>
            <a:srgbClr val="FFD600"/>
          </a:solidFill>
          <a:ln w="9525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3853459" y="3879955"/>
            <a:ext cx="137100" cy="137100"/>
          </a:xfrm>
          <a:prstGeom prst="ellipse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4750272" y="3478678"/>
            <a:ext cx="137100" cy="137100"/>
          </a:xfrm>
          <a:prstGeom prst="ellipse">
            <a:avLst/>
          </a:prstGeom>
          <a:solidFill>
            <a:srgbClr val="FF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" name="Google Shape;245;p33"/>
          <p:cNvCxnSpPr>
            <a:stCxn id="241" idx="6"/>
            <a:endCxn id="242" idx="3"/>
          </p:cNvCxnSpPr>
          <p:nvPr/>
        </p:nvCxnSpPr>
        <p:spPr>
          <a:xfrm rot="10800000" flipH="1">
            <a:off x="1550459" y="4221486"/>
            <a:ext cx="1191000" cy="146100"/>
          </a:xfrm>
          <a:prstGeom prst="straightConnector1">
            <a:avLst/>
          </a:prstGeom>
          <a:noFill/>
          <a:ln w="1905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" name="Google Shape;246;p33"/>
          <p:cNvCxnSpPr>
            <a:stCxn id="242" idx="6"/>
          </p:cNvCxnSpPr>
          <p:nvPr/>
        </p:nvCxnSpPr>
        <p:spPr>
          <a:xfrm rot="10800000" flipH="1">
            <a:off x="2858459" y="3982561"/>
            <a:ext cx="1033800" cy="190500"/>
          </a:xfrm>
          <a:prstGeom prst="straightConnector1">
            <a:avLst/>
          </a:prstGeom>
          <a:noFill/>
          <a:ln w="1905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33"/>
          <p:cNvCxnSpPr/>
          <p:nvPr/>
        </p:nvCxnSpPr>
        <p:spPr>
          <a:xfrm rot="10800000" flipH="1">
            <a:off x="3996959" y="3527417"/>
            <a:ext cx="849900" cy="413700"/>
          </a:xfrm>
          <a:prstGeom prst="straightConnector1">
            <a:avLst/>
          </a:prstGeom>
          <a:noFill/>
          <a:ln w="1905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33"/>
          <p:cNvSpPr txBox="1"/>
          <p:nvPr/>
        </p:nvSpPr>
        <p:spPr>
          <a:xfrm>
            <a:off x="943634" y="4515973"/>
            <a:ext cx="11340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36D"/>
              </a:buClr>
              <a:buSzPts val="1200"/>
              <a:buFont typeface="Open Sans"/>
              <a:buNone/>
            </a:pPr>
            <a:r>
              <a:rPr lang="fr-FR" sz="1200" b="1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2012</a:t>
            </a:r>
            <a:endParaRPr sz="1200" b="1">
              <a:solidFill>
                <a:srgbClr val="4A5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33"/>
          <p:cNvSpPr txBox="1"/>
          <p:nvPr/>
        </p:nvSpPr>
        <p:spPr>
          <a:xfrm>
            <a:off x="2138084" y="4515973"/>
            <a:ext cx="13047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36D"/>
              </a:buClr>
              <a:buSzPts val="1200"/>
              <a:buFont typeface="Open Sans"/>
              <a:buNone/>
            </a:pPr>
            <a:r>
              <a:rPr lang="fr-FR" sz="1200" b="1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2014</a:t>
            </a:r>
            <a:endParaRPr sz="1200" b="1">
              <a:solidFill>
                <a:srgbClr val="4A536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rgbClr val="4A5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3305534" y="4540267"/>
            <a:ext cx="12525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36D"/>
              </a:buClr>
              <a:buSzPts val="1200"/>
              <a:buFont typeface="Open Sans"/>
              <a:buNone/>
            </a:pPr>
            <a:r>
              <a:rPr lang="fr-FR" sz="1200" b="1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2016</a:t>
            </a:r>
            <a:endParaRPr sz="1200" b="1">
              <a:solidFill>
                <a:srgbClr val="4A5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4148934" y="4579840"/>
            <a:ext cx="13398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36D"/>
              </a:buClr>
              <a:buSzPts val="1200"/>
              <a:buFont typeface="Open Sans"/>
              <a:buNone/>
            </a:pPr>
            <a:r>
              <a:rPr lang="fr-FR" sz="1200" b="1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2017</a:t>
            </a:r>
            <a:endParaRPr sz="1200" b="1">
              <a:solidFill>
                <a:srgbClr val="4A5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2" name="Google Shape;252;p33"/>
          <p:cNvCxnSpPr>
            <a:stCxn id="251" idx="0"/>
            <a:endCxn id="244" idx="4"/>
          </p:cNvCxnSpPr>
          <p:nvPr/>
        </p:nvCxnSpPr>
        <p:spPr>
          <a:xfrm rot="10800000">
            <a:off x="4818834" y="3615640"/>
            <a:ext cx="0" cy="964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33"/>
          <p:cNvCxnSpPr>
            <a:stCxn id="250" idx="0"/>
            <a:endCxn id="243" idx="4"/>
          </p:cNvCxnSpPr>
          <p:nvPr/>
        </p:nvCxnSpPr>
        <p:spPr>
          <a:xfrm rot="10800000">
            <a:off x="3921884" y="4017067"/>
            <a:ext cx="9900" cy="523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" name="Google Shape;254;p33"/>
          <p:cNvCxnSpPr>
            <a:stCxn id="249" idx="0"/>
            <a:endCxn id="242" idx="4"/>
          </p:cNvCxnSpPr>
          <p:nvPr/>
        </p:nvCxnSpPr>
        <p:spPr>
          <a:xfrm rot="10800000">
            <a:off x="2789834" y="4241473"/>
            <a:ext cx="600" cy="274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33"/>
          <p:cNvCxnSpPr/>
          <p:nvPr/>
        </p:nvCxnSpPr>
        <p:spPr>
          <a:xfrm rot="10800000" flipH="1">
            <a:off x="5875709" y="3122848"/>
            <a:ext cx="8100" cy="1494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" name="Google Shape;256;p33"/>
          <p:cNvCxnSpPr>
            <a:stCxn id="244" idx="7"/>
            <a:endCxn id="257" idx="7"/>
          </p:cNvCxnSpPr>
          <p:nvPr/>
        </p:nvCxnSpPr>
        <p:spPr>
          <a:xfrm rot="10800000" flipH="1">
            <a:off x="4867294" y="3005856"/>
            <a:ext cx="1065000" cy="492900"/>
          </a:xfrm>
          <a:prstGeom prst="straightConnector1">
            <a:avLst/>
          </a:prstGeom>
          <a:noFill/>
          <a:ln w="19050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" name="Google Shape;258;p33"/>
          <p:cNvSpPr txBox="1"/>
          <p:nvPr/>
        </p:nvSpPr>
        <p:spPr>
          <a:xfrm>
            <a:off x="5253873" y="4599476"/>
            <a:ext cx="13398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36D"/>
              </a:buClr>
              <a:buSzPts val="1200"/>
              <a:buFont typeface="Open Sans"/>
              <a:buNone/>
            </a:pPr>
            <a:r>
              <a:rPr lang="fr-FR" sz="1200" b="1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1200" b="1">
              <a:solidFill>
                <a:srgbClr val="4A536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197" y="4598855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067" y="4639090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0917" y="4678631"/>
            <a:ext cx="139317" cy="13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149" y="4598108"/>
            <a:ext cx="139317" cy="13931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/>
          <p:nvPr/>
        </p:nvSpPr>
        <p:spPr>
          <a:xfrm>
            <a:off x="5815309" y="2985750"/>
            <a:ext cx="137100" cy="137100"/>
          </a:xfrm>
          <a:prstGeom prst="ellipse">
            <a:avLst/>
          </a:prstGeom>
          <a:solidFill>
            <a:srgbClr val="FFD600"/>
          </a:solidFill>
          <a:ln w="9525" cap="flat" cmpd="sng">
            <a:solidFill>
              <a:srgbClr val="FFD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8017" y="4693729"/>
            <a:ext cx="139318" cy="13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8041" y="4465109"/>
            <a:ext cx="355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5421" y="4462008"/>
            <a:ext cx="355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96251" y="4409569"/>
            <a:ext cx="365079" cy="36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64648" y="4467057"/>
            <a:ext cx="365759" cy="26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/>
        </p:nvSpPr>
        <p:spPr>
          <a:xfrm>
            <a:off x="7191161" y="3651234"/>
            <a:ext cx="4256651" cy="70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Senior Engineering and Customer Success team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Offices in Paris, Seattle, Berlin and New Delhi</a:t>
            </a:r>
            <a:endParaRPr sz="1400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4383055" y="940748"/>
            <a:ext cx="3425889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000"/>
              <a:buFont typeface="Arial"/>
              <a:buNone/>
            </a:pPr>
            <a:r>
              <a:rPr lang="fr-FR" sz="4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Overview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2263300" y="2730378"/>
            <a:ext cx="1942896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WE GROW WITH YOU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33"/>
          <p:cNvSpPr/>
          <p:nvPr/>
        </p:nvSpPr>
        <p:spPr>
          <a:xfrm>
            <a:off x="7026931" y="2839302"/>
            <a:ext cx="1942896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WORLDWIDE TEAM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6897763" y="3777296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6897763" y="4149494"/>
            <a:ext cx="129168" cy="129167"/>
          </a:xfrm>
          <a:prstGeom prst="ellipse">
            <a:avLst/>
          </a:prstGeom>
          <a:solidFill>
            <a:srgbClr val="009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684845" y="4837699"/>
            <a:ext cx="14532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Launched Sendinblue with Email campaigns</a:t>
            </a:r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1956648" y="4831583"/>
            <a:ext cx="16542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Marketing </a:t>
            </a:r>
            <a:b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Automation</a:t>
            </a:r>
            <a:endParaRPr/>
          </a:p>
        </p:txBody>
      </p:sp>
      <p:sp>
        <p:nvSpPr>
          <p:cNvPr id="276" name="Google Shape;276;p33"/>
          <p:cNvSpPr/>
          <p:nvPr/>
        </p:nvSpPr>
        <p:spPr>
          <a:xfrm>
            <a:off x="3480513" y="4870673"/>
            <a:ext cx="9025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Seattle </a:t>
            </a:r>
            <a:b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Office</a:t>
            </a:r>
            <a:endParaRPr/>
          </a:p>
        </p:txBody>
      </p:sp>
      <p:sp>
        <p:nvSpPr>
          <p:cNvPr id="277" name="Google Shape;277;p33"/>
          <p:cNvSpPr/>
          <p:nvPr/>
        </p:nvSpPr>
        <p:spPr>
          <a:xfrm>
            <a:off x="4356852" y="4869934"/>
            <a:ext cx="9025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30M€ </a:t>
            </a:r>
            <a:b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Funding</a:t>
            </a:r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5249209" y="4890807"/>
            <a:ext cx="126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Multi-Channel</a:t>
            </a:r>
            <a:b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fr-FR" sz="12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Platform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5</a:t>
            </a:fld>
            <a:endParaRPr sz="1000"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/>
        </p:nvSpPr>
        <p:spPr>
          <a:xfrm>
            <a:off x="2275004" y="2258012"/>
            <a:ext cx="1093569" cy="649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091E3F"/>
                </a:solidFill>
                <a:latin typeface="Arial"/>
                <a:ea typeface="Arial"/>
                <a:cs typeface="Arial"/>
                <a:sym typeface="Arial"/>
              </a:rPr>
              <a:t>80k+</a:t>
            </a:r>
            <a:endParaRPr sz="800" b="1">
              <a:solidFill>
                <a:srgbClr val="091E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1533429" y="2981421"/>
            <a:ext cx="18429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Clients</a:t>
            </a:r>
            <a:endParaRPr sz="1600" b="1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4887589" y="3060677"/>
            <a:ext cx="24168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Countries served</a:t>
            </a:r>
            <a:endParaRPr sz="1600" b="1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8446574" y="3068747"/>
            <a:ext cx="2333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Emails/SMS per day</a:t>
            </a:r>
            <a:endParaRPr sz="1600" b="1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2318166" y="3744443"/>
            <a:ext cx="941449" cy="39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091E3F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endParaRPr sz="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1309167" y="4219449"/>
            <a:ext cx="2117200" cy="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Deliverability rate</a:t>
            </a:r>
            <a:endParaRPr sz="1600" b="1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2150537" y="5106081"/>
            <a:ext cx="608609" cy="55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091E3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800" b="1">
              <a:solidFill>
                <a:srgbClr val="091E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1259566" y="5576139"/>
            <a:ext cx="2117200" cy="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Offices worldwide</a:t>
            </a:r>
            <a:endParaRPr sz="1600" b="1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9304337" y="3776135"/>
            <a:ext cx="618184" cy="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091E3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8503086" y="4201445"/>
            <a:ext cx="1842800" cy="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Languages</a:t>
            </a:r>
            <a:endParaRPr sz="1600" b="1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5854291" y="3760982"/>
            <a:ext cx="1225413" cy="43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091E3F"/>
                </a:solidFill>
                <a:latin typeface="Arial"/>
                <a:ea typeface="Arial"/>
                <a:cs typeface="Arial"/>
                <a:sym typeface="Arial"/>
              </a:rPr>
              <a:t>30M</a:t>
            </a:r>
            <a:endParaRPr sz="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5037405" y="4255898"/>
            <a:ext cx="21171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Partech Ventures</a:t>
            </a:r>
            <a:endParaRPr sz="1600" b="1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5728328" y="5273860"/>
            <a:ext cx="1351376" cy="34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091E3F"/>
                </a:solidFill>
                <a:latin typeface="Arial"/>
                <a:ea typeface="Arial"/>
                <a:cs typeface="Arial"/>
                <a:sym typeface="Arial"/>
              </a:rPr>
              <a:t>250+</a:t>
            </a:r>
            <a:endParaRPr sz="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4962504" y="5603596"/>
            <a:ext cx="2117200" cy="3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Employees</a:t>
            </a:r>
            <a:endParaRPr sz="1600" b="1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2747906" y="896261"/>
            <a:ext cx="6664417" cy="85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000"/>
              <a:buFont typeface="Arial"/>
              <a:buNone/>
            </a:pPr>
            <a:r>
              <a:rPr lang="fr-FR" sz="4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Noteworthy Stats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9363324" y="2330966"/>
            <a:ext cx="1098600" cy="56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091E3F"/>
                </a:solidFill>
                <a:latin typeface="Arial"/>
                <a:ea typeface="Arial"/>
                <a:cs typeface="Arial"/>
                <a:sym typeface="Arial"/>
              </a:rPr>
              <a:t>100M</a:t>
            </a:r>
            <a:endParaRPr sz="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4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6</a:t>
            </a:fld>
            <a:endParaRPr sz="1000"/>
          </a:p>
        </p:txBody>
      </p:sp>
      <p:sp>
        <p:nvSpPr>
          <p:cNvPr id="303" name="Google Shape;303;p34"/>
          <p:cNvSpPr/>
          <p:nvPr/>
        </p:nvSpPr>
        <p:spPr>
          <a:xfrm>
            <a:off x="5994599" y="2381825"/>
            <a:ext cx="941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>
                <a:solidFill>
                  <a:srgbClr val="091E3F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 sz="10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0749" y="2377281"/>
            <a:ext cx="544985" cy="4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2965" y="3686711"/>
            <a:ext cx="469358" cy="46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5059" y="3616222"/>
            <a:ext cx="679848" cy="67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75793" y="5012982"/>
            <a:ext cx="636956" cy="62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91381" y="4966897"/>
            <a:ext cx="533127" cy="533127"/>
          </a:xfrm>
          <a:prstGeom prst="rect">
            <a:avLst/>
          </a:prstGeom>
          <a:noFill/>
          <a:ln>
            <a:noFill/>
          </a:ln>
          <a:effectLst>
            <a:outerShdw dist="25400" dir="2700000" sx="113000" sy="113000" algn="tl" rotWithShape="0">
              <a:srgbClr val="FED8D3"/>
            </a:outerShdw>
          </a:effectLst>
        </p:spPr>
      </p:pic>
      <p:pic>
        <p:nvPicPr>
          <p:cNvPr id="309" name="Google Shape;30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75793" y="2312158"/>
            <a:ext cx="529135" cy="529135"/>
          </a:xfrm>
          <a:prstGeom prst="rect">
            <a:avLst/>
          </a:prstGeom>
          <a:noFill/>
          <a:ln>
            <a:noFill/>
          </a:ln>
          <a:effectLst>
            <a:outerShdw dist="101600" dir="2700000" algn="tl" rotWithShape="0">
              <a:srgbClr val="FFD7D2"/>
            </a:outerShdw>
          </a:effectLst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82527" y="2156852"/>
            <a:ext cx="772380" cy="77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65461" y="3645029"/>
            <a:ext cx="539467" cy="53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0" y="0"/>
            <a:ext cx="12192000" cy="2920356"/>
          </a:xfrm>
          <a:prstGeom prst="rect">
            <a:avLst/>
          </a:prstGeom>
          <a:solidFill>
            <a:srgbClr val="0047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5"/>
          <p:cNvSpPr txBox="1">
            <a:spLocks noGrp="1"/>
          </p:cNvSpPr>
          <p:nvPr>
            <p:ph type="sldNum" idx="12"/>
          </p:nvPr>
        </p:nvSpPr>
        <p:spPr>
          <a:xfrm>
            <a:off x="10023676" y="6356350"/>
            <a:ext cx="13301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fld>
            <a:endParaRPr sz="1000">
              <a:solidFill>
                <a:srgbClr val="52556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>
            <a:off x="2501228" y="1030874"/>
            <a:ext cx="69261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fr-FR" sz="4000"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Clients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2060248" y="1907785"/>
            <a:ext cx="84966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fr-F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Sendinblue has more than </a:t>
            </a:r>
            <a:r>
              <a:rPr lang="fr-FR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80 000 clients </a:t>
            </a:r>
            <a:r>
              <a:rPr lang="fr-F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from more than </a:t>
            </a:r>
            <a:r>
              <a:rPr lang="fr-FR" sz="1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160 countries</a:t>
            </a:r>
            <a:r>
              <a:rPr lang="fr-F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fr-F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Small and big companies trust Sendinblue.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pic>
        <p:nvPicPr>
          <p:cNvPr id="323" name="Google Shape;323;p35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38275" y="3241946"/>
            <a:ext cx="1699223" cy="60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 descr="A picture containing clip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9826" r="28392" b="3217"/>
          <a:stretch/>
        </p:blipFill>
        <p:spPr>
          <a:xfrm>
            <a:off x="1203120" y="5468535"/>
            <a:ext cx="857140" cy="703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 descr="A picture containing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2936" y="3246781"/>
            <a:ext cx="1178829" cy="41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 descr="Image result for hermes 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99135" y="4404544"/>
            <a:ext cx="779033" cy="45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 descr="Image result for asics logo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53802" y="3375311"/>
            <a:ext cx="822895" cy="28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 descr="Image result for axa logo\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02465" y="4379041"/>
            <a:ext cx="570845" cy="74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 descr="Image result for cora 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464351" y="-484671"/>
            <a:ext cx="554720" cy="45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24901" y="4047483"/>
            <a:ext cx="1080694" cy="108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12401" y="5344226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011636" y="546853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95839" y="4054890"/>
            <a:ext cx="880184" cy="88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24901" y="5216032"/>
            <a:ext cx="1080694" cy="108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347175" y="3033919"/>
            <a:ext cx="1414595" cy="94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51750" y="323625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/>
        </p:nvSpPr>
        <p:spPr>
          <a:xfrm>
            <a:off x="2564304" y="3575144"/>
            <a:ext cx="1974061" cy="63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2000"/>
              <a:buFont typeface="Arial"/>
              <a:buNone/>
            </a:pPr>
            <a:r>
              <a:rPr lang="fr-FR" sz="2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Communicate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5403651" y="3645450"/>
            <a:ext cx="17778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2000"/>
              <a:buFont typeface="Arial"/>
              <a:buNone/>
            </a:pPr>
            <a:r>
              <a:rPr lang="fr-FR" sz="2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Personalize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8220375" y="3575150"/>
            <a:ext cx="13899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2000"/>
              <a:buFont typeface="Arial"/>
              <a:buNone/>
            </a:pPr>
            <a:r>
              <a:rPr lang="fr-FR" sz="2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Convert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2860705" y="5210434"/>
            <a:ext cx="1389904" cy="85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2000"/>
              <a:buFont typeface="Arial"/>
              <a:buNone/>
            </a:pPr>
            <a:r>
              <a:rPr lang="fr-FR" sz="2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Improve 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8084520" y="5400929"/>
            <a:ext cx="1633711" cy="63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2000"/>
              <a:buFont typeface="Arial"/>
              <a:buNone/>
            </a:pPr>
            <a:r>
              <a:rPr lang="fr-FR" sz="2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Integrate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346" name="Google Shape;34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6081" y="2819591"/>
            <a:ext cx="930509" cy="93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7147" y="2632765"/>
            <a:ext cx="1137665" cy="113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2124" y="4540993"/>
            <a:ext cx="987711" cy="98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84479" y="4454881"/>
            <a:ext cx="1159936" cy="115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 descr="Shopping baske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98854" y="2844888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dist="38100" dir="2700000" sx="105999" sy="105999" algn="tl" rotWithShape="0">
              <a:srgbClr val="FFD7D2"/>
            </a:outerShdw>
          </a:effectLst>
        </p:spPr>
      </p:pic>
      <p:pic>
        <p:nvPicPr>
          <p:cNvPr id="351" name="Google Shape;351;p36" descr="Coin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19085" y="26972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8</a:t>
            </a:fld>
            <a:endParaRPr sz="1000"/>
          </a:p>
        </p:txBody>
      </p:sp>
      <p:sp>
        <p:nvSpPr>
          <p:cNvPr id="353" name="Google Shape;353;p36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sp>
        <p:nvSpPr>
          <p:cNvPr id="354" name="Google Shape;354;p36"/>
          <p:cNvSpPr txBox="1"/>
          <p:nvPr/>
        </p:nvSpPr>
        <p:spPr>
          <a:xfrm>
            <a:off x="2632953" y="875516"/>
            <a:ext cx="6926094" cy="118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4000"/>
              <a:buFont typeface="Arial"/>
              <a:buNone/>
            </a:pPr>
            <a:r>
              <a:rPr lang="fr-FR" sz="4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Value Propositions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5399123" y="5434179"/>
            <a:ext cx="1633711" cy="63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1E3F"/>
              </a:buClr>
              <a:buSzPts val="2000"/>
              <a:buFont typeface="Arial"/>
              <a:buNone/>
            </a:pPr>
            <a:r>
              <a:rPr lang="fr-FR" sz="20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Automate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45548" y="4715944"/>
            <a:ext cx="730737" cy="69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/>
          <p:nvPr/>
        </p:nvSpPr>
        <p:spPr>
          <a:xfrm>
            <a:off x="6556889" y="2184740"/>
            <a:ext cx="374814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Email Marketing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63" name="Google Shape;363;p37" descr="email marketing feature">
            <a:hlinkClick r:id="rId3"/>
          </p:cNvPr>
          <p:cNvSpPr/>
          <p:nvPr/>
        </p:nvSpPr>
        <p:spPr>
          <a:xfrm>
            <a:off x="1274462" y="295764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7" descr="SMS Marketing feature">
            <a:hlinkClick r:id="rId4"/>
          </p:cNvPr>
          <p:cNvSpPr/>
          <p:nvPr/>
        </p:nvSpPr>
        <p:spPr>
          <a:xfrm>
            <a:off x="1325262" y="382759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7" descr="chat feature">
            <a:hlinkClick r:id="rId5"/>
          </p:cNvPr>
          <p:cNvSpPr/>
          <p:nvPr/>
        </p:nvSpPr>
        <p:spPr>
          <a:xfrm>
            <a:off x="1325262" y="4695954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6569511" y="2621161"/>
            <a:ext cx="4074804" cy="70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Get the word out and sell more with sleek email messages that you can design in no time</a:t>
            </a:r>
            <a:endParaRPr sz="1400" u="sng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  <a:hlinkClick r:id="rId4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6569511" y="3787915"/>
            <a:ext cx="4074804" cy="70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Communicate more directly with customers for urgent messages or time-sensitive offers</a:t>
            </a:r>
            <a:endParaRPr sz="1400" u="sng">
              <a:solidFill>
                <a:srgbClr val="606469"/>
              </a:solidFill>
              <a:latin typeface="Open Sans"/>
              <a:ea typeface="Open Sans"/>
              <a:cs typeface="Open Sans"/>
              <a:sym typeface="Open Sans"/>
              <a:hlinkClick r:id="rId5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6594225" y="5000754"/>
            <a:ext cx="4272513" cy="70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606469"/>
                </a:solidFill>
                <a:latin typeface="Open Sans"/>
                <a:ea typeface="Open Sans"/>
                <a:cs typeface="Open Sans"/>
                <a:sym typeface="Open Sans"/>
              </a:rPr>
              <a:t>Be there for customers instantly when they have a question while browsing your site</a:t>
            </a: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6569511" y="3395073"/>
            <a:ext cx="340029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SMS Marketing</a:t>
            </a:r>
            <a:endParaRPr sz="1800" b="1">
              <a:solidFill>
                <a:srgbClr val="091E3F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6594225" y="4612937"/>
            <a:ext cx="117692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rgbClr val="091E3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Chat</a:t>
            </a:r>
            <a:endParaRPr b="1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6556889" y="1564643"/>
            <a:ext cx="1631778" cy="365793"/>
          </a:xfrm>
          <a:prstGeom prst="roundRect">
            <a:avLst>
              <a:gd name="adj" fmla="val 16667"/>
            </a:avLst>
          </a:prstGeom>
          <a:solidFill>
            <a:srgbClr val="FFD2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>
                <a:solidFill>
                  <a:srgbClr val="524400"/>
                </a:solidFill>
                <a:latin typeface="Open Sans"/>
                <a:ea typeface="Open Sans"/>
                <a:cs typeface="Open Sans"/>
                <a:sym typeface="Open Sans"/>
              </a:rPr>
              <a:t>COMMUNICATE</a:t>
            </a:r>
            <a:endParaRPr sz="1200">
              <a:solidFill>
                <a:srgbClr val="524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2" name="Google Shape;372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2315105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1342" y="349739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4100" y="4743302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4288" y="1643160"/>
            <a:ext cx="3707298" cy="395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000"/>
              <a:t>9</a:t>
            </a:fld>
            <a:endParaRPr sz="1000"/>
          </a:p>
        </p:txBody>
      </p:sp>
      <p:sp>
        <p:nvSpPr>
          <p:cNvPr id="377" name="Google Shape;377;p37"/>
          <p:cNvSpPr txBox="1">
            <a:spLocks noGrp="1"/>
          </p:cNvSpPr>
          <p:nvPr>
            <p:ph type="ftr" idx="11"/>
          </p:nvPr>
        </p:nvSpPr>
        <p:spPr>
          <a:xfrm>
            <a:off x="3188533" y="6356350"/>
            <a:ext cx="58149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52556B"/>
                </a:solidFill>
                <a:latin typeface="Open Sans"/>
                <a:ea typeface="Open Sans"/>
                <a:cs typeface="Open Sans"/>
                <a:sym typeface="Open Sans"/>
              </a:rPr>
              <a:t>Sendinblue •  </a:t>
            </a:r>
            <a:r>
              <a:rPr lang="fr-FR" sz="1000">
                <a:solidFill>
                  <a:srgbClr val="4A536D"/>
                </a:solidFill>
                <a:latin typeface="Open Sans"/>
                <a:ea typeface="Open Sans"/>
                <a:cs typeface="Open Sans"/>
                <a:sym typeface="Open Sans"/>
              </a:rPr>
              <a:t>sales@sendinblue.com </a:t>
            </a:r>
            <a:endParaRPr/>
          </a:p>
        </p:txBody>
      </p:sp>
      <p:pic>
        <p:nvPicPr>
          <p:cNvPr id="378" name="Google Shape;37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3875" y="472400"/>
            <a:ext cx="244250" cy="2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1478</Words>
  <Application>Microsoft Office PowerPoint</Application>
  <PresentationFormat>Widescreen</PresentationFormat>
  <Paragraphs>339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Times New Roman</vt:lpstr>
      <vt:lpstr>Open Sans</vt:lpstr>
      <vt:lpstr>Calibri</vt:lpstr>
      <vt:lpstr>Arial</vt:lpstr>
      <vt:lpstr>IBM Plex Serif</vt:lpstr>
      <vt:lpstr>Times</vt:lpstr>
      <vt:lpstr>Office Theme</vt:lpstr>
      <vt:lpstr>Office Theme</vt:lpstr>
      <vt:lpstr>PowerPoint Presentation</vt:lpstr>
      <vt:lpstr>PowerPoint Presentation</vt:lpstr>
      <vt:lpstr>PowerPoint Presentation</vt:lpstr>
      <vt:lpstr>The All-in-one Marketing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Sendinblue provides a powerful enterprise tool with first class support and advising for its enterprise clients to have complete confidence in their email sending.</vt:lpstr>
      <vt:lpstr>Platform + Emails + Service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S, Banu Priya</cp:lastModifiedBy>
  <cp:revision>7</cp:revision>
  <dcterms:modified xsi:type="dcterms:W3CDTF">2019-10-23T18:14:43Z</dcterms:modified>
</cp:coreProperties>
</file>